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6858000" type="screen4x3"/>
  <p:notesSz cx="6742113" cy="987266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2" autoAdjust="0"/>
    <p:restoredTop sz="94660"/>
  </p:normalViewPr>
  <p:slideViewPr>
    <p:cSldViewPr>
      <p:cViewPr varScale="1">
        <p:scale>
          <a:sx n="87" d="100"/>
          <a:sy n="87" d="100"/>
        </p:scale>
        <p:origin x="-95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000" cy="493713"/>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19525" y="0"/>
            <a:ext cx="2921000" cy="493713"/>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46B48F0-3035-4CEC-A494-D6437B4AB11D}" type="datetimeFigureOut">
              <a:rPr lang="en-US"/>
              <a:pPr>
                <a:defRPr/>
              </a:pPr>
              <a:t>3/20/2020</a:t>
            </a:fld>
            <a:endParaRPr lang="en-US"/>
          </a:p>
        </p:txBody>
      </p:sp>
      <p:sp>
        <p:nvSpPr>
          <p:cNvPr id="4" name="Slide Image Placeholder 3"/>
          <p:cNvSpPr>
            <a:spLocks noGrp="1" noRot="1" noChangeAspect="1"/>
          </p:cNvSpPr>
          <p:nvPr>
            <p:ph type="sldImg" idx="2"/>
          </p:nvPr>
        </p:nvSpPr>
        <p:spPr>
          <a:xfrm>
            <a:off x="903288" y="739775"/>
            <a:ext cx="4935537" cy="37020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4688" y="4689475"/>
            <a:ext cx="5392737" cy="444341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377363"/>
            <a:ext cx="2921000" cy="49371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19525" y="9377363"/>
            <a:ext cx="2921000" cy="49371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7341F93-6783-4E4D-B970-3393FD4C939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288B529-4CA6-469D-8772-7D3191198360}" type="slidenum">
              <a:rPr lang="en-US">
                <a:cs typeface="Arial" charset="0"/>
              </a:rPr>
              <a:pPr fontAlgn="base">
                <a:spcBef>
                  <a:spcPct val="0"/>
                </a:spcBef>
                <a:spcAft>
                  <a:spcPct val="0"/>
                </a:spcAft>
                <a:defRPr/>
              </a:pPr>
              <a:t>1</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BED9A3-8846-4EF5-B931-BABDD271D93B}" type="datetimeFigureOut">
              <a:rPr lang="en-US"/>
              <a:pPr>
                <a:defRPr/>
              </a:pPr>
              <a:t>3/20/2020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FAA8E38-3B31-4A47-A574-AF972FD4A21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90A5B7E-FA5C-4DA2-A1FD-D43A33A8F9A6}" type="datetimeFigureOut">
              <a:rPr lang="en-US"/>
              <a:pPr>
                <a:defRPr/>
              </a:pPr>
              <a:t>3/20/2020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1848169-D277-4639-B8BD-781C3187C15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437E56-EF03-4C74-BCD8-371A06DF9BD9}" type="datetimeFigureOut">
              <a:rPr lang="en-US"/>
              <a:pPr>
                <a:defRPr/>
              </a:pPr>
              <a:t>3/20/2020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7ABE87D-9E30-4849-A3ED-F0472A9047F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DEC4C2D-A83A-4FC6-85A8-69DDCA8823A9}" type="datetimeFigureOut">
              <a:rPr lang="en-US"/>
              <a:pPr>
                <a:defRPr/>
              </a:pPr>
              <a:t>3/20/2020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C0DF999-3035-4914-A5A4-FEFCF7688B7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3C3DECB-638A-40DE-9EBB-70D5F6E272B3}" type="datetimeFigureOut">
              <a:rPr lang="en-US"/>
              <a:pPr>
                <a:defRPr/>
              </a:pPr>
              <a:t>3/20/2020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9A17E83-44FF-4BF4-BAD6-197F6E056BA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752BE92-183F-446E-B8D1-9536E98C019C}" type="datetimeFigureOut">
              <a:rPr lang="en-US"/>
              <a:pPr>
                <a:defRPr/>
              </a:pPr>
              <a:t>3/20/2020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3B1A6A7-D9D3-4393-8C14-921805FC199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3421A96-C826-4D02-9BC6-B01B526A58FC}" type="datetimeFigureOut">
              <a:rPr lang="en-US"/>
              <a:pPr>
                <a:defRPr/>
              </a:pPr>
              <a:t>3/20/2020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347A968-30FE-4098-8098-1F0946A84A6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8CE3234-9BB5-4B23-A91E-D0AA6B5BCAEA}" type="datetimeFigureOut">
              <a:rPr lang="en-US"/>
              <a:pPr>
                <a:defRPr/>
              </a:pPr>
              <a:t>3/20/2020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EC4A95A-5DDD-4100-ABB7-F1313AB6A8B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A2C53CC-88D9-4E44-A107-AC986B525CA6}" type="datetimeFigureOut">
              <a:rPr lang="en-US"/>
              <a:pPr>
                <a:defRPr/>
              </a:pPr>
              <a:t>3/20/2020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6FF34C2-DFCE-466E-B577-4F4238B9CA4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910A3C2-7124-43E2-B30C-8D1FBB609A6F}" type="datetimeFigureOut">
              <a:rPr lang="en-US"/>
              <a:pPr>
                <a:defRPr/>
              </a:pPr>
              <a:t>3/20/2020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48B0923-984C-44C9-BAA7-2201D32C326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9090170-D0D6-4017-A06B-4C4CF9F0FA0C}" type="datetimeFigureOut">
              <a:rPr lang="en-US"/>
              <a:pPr>
                <a:defRPr/>
              </a:pPr>
              <a:t>3/20/2020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D5E1FAF-E9D7-4D41-9BE2-ACA681148A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AE593A4-E5D4-4DEE-870C-0C38AE21AA16}" type="datetimeFigureOut">
              <a:rPr lang="en-US"/>
              <a:pPr>
                <a:defRPr/>
              </a:pPr>
              <a:t>3/20/2020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A7858C8-FEE4-4A15-A643-80AA42BB8B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Content Placeholder 4"/>
          <p:cNvSpPr>
            <a:spLocks noGrp="1"/>
          </p:cNvSpPr>
          <p:nvPr>
            <p:ph sz="half" idx="1"/>
          </p:nvPr>
        </p:nvSpPr>
        <p:spPr>
          <a:xfrm>
            <a:off x="0" y="0"/>
            <a:ext cx="4495800" cy="6858000"/>
          </a:xfrm>
        </p:spPr>
        <p:txBody>
          <a:bodyPr/>
          <a:lstStyle/>
          <a:p>
            <a:pPr algn="ctr" eaLnBrk="1" hangingPunct="1">
              <a:buFont typeface="Arial" charset="0"/>
              <a:buNone/>
            </a:pPr>
            <a:r>
              <a:rPr lang="en-US" sz="1800" smtClean="0">
                <a:latin typeface="Arial" charset="0"/>
              </a:rPr>
              <a:t>ŽIVOT NAKON MOŽDANOG UDARA</a:t>
            </a:r>
          </a:p>
          <a:p>
            <a:pPr algn="ctr" eaLnBrk="1" hangingPunct="1">
              <a:buFont typeface="Arial" charset="0"/>
              <a:buNone/>
            </a:pPr>
            <a:endParaRPr lang="en-US" sz="1800" smtClean="0">
              <a:latin typeface="Arial" charset="0"/>
            </a:endParaRPr>
          </a:p>
          <a:p>
            <a:pPr algn="just" eaLnBrk="1" hangingPunct="1">
              <a:buFont typeface="Arial" charset="0"/>
              <a:buNone/>
            </a:pPr>
            <a:r>
              <a:rPr lang="en-US" sz="1400" smtClean="0"/>
              <a:t>Najva</a:t>
            </a:r>
            <a:r>
              <a:rPr lang="hr-HR" sz="1400" smtClean="0"/>
              <a:t>žnija stvar kod pacijenata sa cerebrovaskularnim insultom (CVI) jeste rana rehabilitacija, odnosno kontinuirano pokretanje mišića i zglobova. </a:t>
            </a:r>
          </a:p>
          <a:p>
            <a:pPr algn="just" eaLnBrk="1" hangingPunct="1">
              <a:buFont typeface="Arial" charset="0"/>
              <a:buNone/>
            </a:pPr>
            <a:r>
              <a:rPr lang="hr-HR" sz="1400" smtClean="0"/>
              <a:t>Pacijenti koji imaju slabost jedne strane tela pri uvežbavanju za svakodnevne aktivnosti treba slabiju ruku da koriste kao “pomoćnu” (pridržavanje tanjira, otvaranje paste za zube i sl.) dok je zdrava ruka “vodeća”</a:t>
            </a:r>
            <a:r>
              <a:rPr lang="en-US" sz="1400" smtClean="0"/>
              <a:t>. Svakodnevno vežbe su neophodne. Počinje se sa lakšim vežbama koje </a:t>
            </a:r>
            <a:r>
              <a:rPr lang="en-US" sz="1400" i="1" smtClean="0"/>
              <a:t>ne izazivaju bol</a:t>
            </a:r>
            <a:r>
              <a:rPr lang="en-US" sz="1400" smtClean="0"/>
              <a:t>, pa se postepeno obim pokreta u vežbama povećava.</a:t>
            </a:r>
            <a:endParaRPr lang="en-US" sz="1400" smtClean="0">
              <a:latin typeface="Arial" charset="0"/>
            </a:endParaRPr>
          </a:p>
          <a:p>
            <a:pPr algn="just" eaLnBrk="1" hangingPunct="1">
              <a:buFont typeface="Arial" charset="0"/>
              <a:buNone/>
            </a:pPr>
            <a:endParaRPr lang="en-US" sz="1400" smtClean="0">
              <a:latin typeface="Arial" charset="0"/>
            </a:endParaRPr>
          </a:p>
          <a:p>
            <a:pPr algn="just" eaLnBrk="1" hangingPunct="1">
              <a:buFont typeface="Arial" charset="0"/>
              <a:buNone/>
            </a:pPr>
            <a:endParaRPr lang="en-US" sz="1400" smtClean="0">
              <a:latin typeface="Arial" charset="0"/>
            </a:endParaRPr>
          </a:p>
        </p:txBody>
      </p:sp>
      <p:sp>
        <p:nvSpPr>
          <p:cNvPr id="14338" name="Title 3"/>
          <p:cNvSpPr>
            <a:spLocks noGrp="1"/>
          </p:cNvSpPr>
          <p:nvPr>
            <p:ph sz="half" idx="2"/>
          </p:nvPr>
        </p:nvSpPr>
        <p:spPr>
          <a:xfrm>
            <a:off x="4648200" y="0"/>
            <a:ext cx="4495800" cy="6858000"/>
          </a:xfrm>
        </p:spPr>
        <p:txBody>
          <a:bodyPr/>
          <a:lstStyle/>
          <a:p>
            <a:pPr algn="ctr" eaLnBrk="1" hangingPunct="1">
              <a:buFont typeface="Arial" charset="0"/>
              <a:buNone/>
            </a:pPr>
            <a:r>
              <a:rPr lang="en-US" sz="1400" b="1" smtClean="0"/>
              <a:t>Ishrana</a:t>
            </a:r>
          </a:p>
          <a:p>
            <a:pPr algn="just" eaLnBrk="1" hangingPunct="1">
              <a:buFont typeface="Arial" charset="0"/>
              <a:buNone/>
            </a:pPr>
            <a:r>
              <a:rPr lang="en-US" sz="1400" smtClean="0"/>
              <a:t>Hrana mora biti isečena na sitne komadiće, a problem pribora za jelo moće se prevazići sa širom i debljom drškom.</a:t>
            </a:r>
          </a:p>
          <a:p>
            <a:pPr algn="ctr" eaLnBrk="1" hangingPunct="1">
              <a:buFont typeface="Arial" charset="0"/>
              <a:buNone/>
            </a:pPr>
            <a:r>
              <a:rPr lang="hr-HR" sz="1400" b="1" smtClean="0"/>
              <a:t>Oblačenja – svlačenje</a:t>
            </a:r>
          </a:p>
          <a:p>
            <a:pPr algn="just" eaLnBrk="1" hangingPunct="1">
              <a:buFont typeface="Arial" charset="0"/>
              <a:buNone/>
            </a:pPr>
            <a:r>
              <a:rPr lang="hr-HR" sz="1400" smtClean="0"/>
              <a:t>Odeća pre svega treba da bude komotna i da se kopča krupnijim dugmadima ili čičak trakom zbog lakšeg manevrisanja. Oblačenje ili svlačenje je najbolje obavljati u sedećem poloćaju u krevetu.</a:t>
            </a:r>
          </a:p>
          <a:p>
            <a:pPr algn="just" eaLnBrk="1" hangingPunct="1">
              <a:buFont typeface="Arial" charset="0"/>
              <a:buNone/>
            </a:pPr>
            <a:r>
              <a:rPr lang="hr-HR" sz="1400" smtClean="0"/>
              <a:t>Oblačenje – </a:t>
            </a:r>
            <a:r>
              <a:rPr lang="hr-HR" sz="1400" b="1" smtClean="0"/>
              <a:t>Gornji deo pidžame </a:t>
            </a:r>
            <a:r>
              <a:rPr lang="hr-HR" sz="1400" smtClean="0"/>
              <a:t>- prvu se navlači rukav na slabijoj ruci, do ramena, nakon toga se navlači rukav na zdravoj ruci, pa je pidžama obuče preko glave.</a:t>
            </a:r>
            <a:endParaRPr lang="hr-HR" sz="1400" smtClean="0">
              <a:latin typeface="Arial" charset="0"/>
            </a:endParaRPr>
          </a:p>
          <a:p>
            <a:pPr algn="just" eaLnBrk="1" hangingPunct="1">
              <a:buFont typeface="Arial" charset="0"/>
              <a:buNone/>
            </a:pPr>
            <a:r>
              <a:rPr lang="hr-HR" sz="1400" smtClean="0"/>
              <a:t>Oblačenje – </a:t>
            </a:r>
            <a:r>
              <a:rPr lang="hr-HR" sz="1400" b="1" smtClean="0"/>
              <a:t>donji deo pidžame </a:t>
            </a:r>
            <a:r>
              <a:rPr lang="hr-HR" sz="1400" smtClean="0"/>
              <a:t>-  Donji deo pidžame ili trenerke se oblači tako što bolesnik prvo prebaci potkolenicu bolesne noge preko natkolenice zdrave noge, zatim zdravom rukom navuče nogavicu na bolesnu nogu. Spusti nogu na pod i uvlači zdravu nogu u nogavicu.</a:t>
            </a:r>
          </a:p>
          <a:p>
            <a:pPr algn="ctr" eaLnBrk="1" hangingPunct="1">
              <a:buFont typeface="Arial" charset="0"/>
              <a:buNone/>
            </a:pPr>
            <a:r>
              <a:rPr lang="hr-HR" sz="1400" b="1" smtClean="0"/>
              <a:t>Svlačenje</a:t>
            </a:r>
          </a:p>
          <a:p>
            <a:pPr algn="just" eaLnBrk="1" hangingPunct="1">
              <a:buFont typeface="Arial" charset="0"/>
              <a:buNone/>
            </a:pPr>
            <a:r>
              <a:rPr lang="hr-HR" sz="1400" smtClean="0"/>
              <a:t>Svlačenje se obavlja suprotnim redosledom od oblačenja. Dakle, pri svlačenju prvo se svlači zdrava ruka/noga, a nakon toga bolesna.</a:t>
            </a:r>
          </a:p>
          <a:p>
            <a:pPr algn="ctr" eaLnBrk="1" hangingPunct="1">
              <a:buFont typeface="Arial" charset="0"/>
              <a:buNone/>
            </a:pPr>
            <a:r>
              <a:rPr lang="en-US" sz="1400" b="1" smtClean="0"/>
              <a:t>Kupanje</a:t>
            </a:r>
          </a:p>
          <a:p>
            <a:pPr algn="just" eaLnBrk="1" hangingPunct="1">
              <a:buFont typeface="Arial" charset="0"/>
              <a:buNone/>
            </a:pPr>
            <a:r>
              <a:rPr lang="hr-HR" sz="1400" smtClean="0"/>
              <a:t>Kupanje je najbolje obavljati uz pomoć stolice sa naslonom, zbog mogućnosti kolapsa nije poželjno potapanje tala u kadu ili tuširanje preko glave.</a:t>
            </a:r>
          </a:p>
          <a:p>
            <a:pPr algn="just" eaLnBrk="1" hangingPunct="1">
              <a:buFont typeface="Arial" charset="0"/>
              <a:buNone/>
            </a:pPr>
            <a:endParaRPr lang="hr-HR" sz="1400" smtClean="0"/>
          </a:p>
          <a:p>
            <a:pPr algn="just" eaLnBrk="1" hangingPunct="1">
              <a:buFont typeface="Arial" charset="0"/>
              <a:buNone/>
            </a:pPr>
            <a:endParaRPr lang="en-US" sz="1400" smtClean="0"/>
          </a:p>
        </p:txBody>
      </p:sp>
      <p:pic>
        <p:nvPicPr>
          <p:cNvPr id="14339" name="Picture 4"/>
          <p:cNvPicPr>
            <a:picLocks noChangeAspect="1" noChangeArrowheads="1"/>
          </p:cNvPicPr>
          <p:nvPr/>
        </p:nvPicPr>
        <p:blipFill>
          <a:blip r:embed="rId3"/>
          <a:srcRect/>
          <a:stretch>
            <a:fillRect/>
          </a:stretch>
        </p:blipFill>
        <p:spPr bwMode="auto">
          <a:xfrm>
            <a:off x="0" y="3068638"/>
            <a:ext cx="2486025" cy="1838325"/>
          </a:xfrm>
          <a:prstGeom prst="rect">
            <a:avLst/>
          </a:prstGeom>
          <a:noFill/>
          <a:ln w="9525">
            <a:noFill/>
            <a:miter lim="800000"/>
            <a:headEnd/>
            <a:tailEnd/>
          </a:ln>
        </p:spPr>
      </p:pic>
      <p:pic>
        <p:nvPicPr>
          <p:cNvPr id="14340" name="Picture 5"/>
          <p:cNvPicPr>
            <a:picLocks noChangeAspect="1" noChangeArrowheads="1"/>
          </p:cNvPicPr>
          <p:nvPr/>
        </p:nvPicPr>
        <p:blipFill>
          <a:blip r:embed="rId4"/>
          <a:srcRect/>
          <a:stretch>
            <a:fillRect/>
          </a:stretch>
        </p:blipFill>
        <p:spPr bwMode="auto">
          <a:xfrm>
            <a:off x="1476375" y="4868863"/>
            <a:ext cx="2879725" cy="18097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0" y="714375"/>
          <a:ext cx="9144000" cy="6143625"/>
        </p:xfrm>
        <a:graphic>
          <a:graphicData uri="http://schemas.openxmlformats.org/drawingml/2006/table">
            <a:tbl>
              <a:tblPr firstRow="1" bandRow="1">
                <a:tableStyleId>{5C22544A-7EE6-4342-B048-85BDC9FD1C3A}</a:tableStyleId>
              </a:tblPr>
              <a:tblGrid>
                <a:gridCol w="4572000"/>
                <a:gridCol w="4572000"/>
              </a:tblGrid>
              <a:tr h="767956">
                <a:tc>
                  <a:txBody>
                    <a:bodyPr/>
                    <a:lstStyle/>
                    <a:p>
                      <a:endParaRPr lang="en-US" dirty="0"/>
                    </a:p>
                  </a:txBody>
                  <a:tcPr/>
                </a:tc>
                <a:tc>
                  <a:txBody>
                    <a:bodyPr/>
                    <a:lstStyle/>
                    <a:p>
                      <a:endParaRPr lang="en-US" dirty="0"/>
                    </a:p>
                  </a:txBody>
                  <a:tcPr/>
                </a:tc>
              </a:tr>
              <a:tr h="767956">
                <a:tc>
                  <a:txBody>
                    <a:bodyPr/>
                    <a:lstStyle/>
                    <a:p>
                      <a:endParaRPr lang="en-US"/>
                    </a:p>
                  </a:txBody>
                  <a:tcPr/>
                </a:tc>
                <a:tc>
                  <a:txBody>
                    <a:bodyPr/>
                    <a:lstStyle/>
                    <a:p>
                      <a:endParaRPr lang="en-US"/>
                    </a:p>
                  </a:txBody>
                  <a:tcPr/>
                </a:tc>
              </a:tr>
              <a:tr h="767956">
                <a:tc>
                  <a:txBody>
                    <a:bodyPr/>
                    <a:lstStyle/>
                    <a:p>
                      <a:endParaRPr lang="en-US"/>
                    </a:p>
                  </a:txBody>
                  <a:tcPr/>
                </a:tc>
                <a:tc>
                  <a:txBody>
                    <a:bodyPr/>
                    <a:lstStyle/>
                    <a:p>
                      <a:endParaRPr lang="en-US"/>
                    </a:p>
                  </a:txBody>
                  <a:tcPr/>
                </a:tc>
              </a:tr>
              <a:tr h="767956">
                <a:tc>
                  <a:txBody>
                    <a:bodyPr/>
                    <a:lstStyle/>
                    <a:p>
                      <a:endParaRPr lang="en-US"/>
                    </a:p>
                  </a:txBody>
                  <a:tcPr/>
                </a:tc>
                <a:tc>
                  <a:txBody>
                    <a:bodyPr/>
                    <a:lstStyle/>
                    <a:p>
                      <a:endParaRPr lang="en-US"/>
                    </a:p>
                  </a:txBody>
                  <a:tcPr/>
                </a:tc>
              </a:tr>
              <a:tr h="767956">
                <a:tc>
                  <a:txBody>
                    <a:bodyPr/>
                    <a:lstStyle/>
                    <a:p>
                      <a:endParaRPr lang="en-US"/>
                    </a:p>
                  </a:txBody>
                  <a:tcPr/>
                </a:tc>
                <a:tc>
                  <a:txBody>
                    <a:bodyPr/>
                    <a:lstStyle/>
                    <a:p>
                      <a:endParaRPr lang="en-US"/>
                    </a:p>
                  </a:txBody>
                  <a:tcPr/>
                </a:tc>
              </a:tr>
              <a:tr h="767956">
                <a:tc>
                  <a:txBody>
                    <a:bodyPr/>
                    <a:lstStyle/>
                    <a:p>
                      <a:endParaRPr lang="en-US"/>
                    </a:p>
                  </a:txBody>
                  <a:tcPr/>
                </a:tc>
                <a:tc>
                  <a:txBody>
                    <a:bodyPr/>
                    <a:lstStyle/>
                    <a:p>
                      <a:endParaRPr lang="en-US"/>
                    </a:p>
                  </a:txBody>
                  <a:tcPr/>
                </a:tc>
              </a:tr>
              <a:tr h="767956">
                <a:tc>
                  <a:txBody>
                    <a:bodyPr/>
                    <a:lstStyle/>
                    <a:p>
                      <a:endParaRPr lang="en-US"/>
                    </a:p>
                  </a:txBody>
                  <a:tcPr/>
                </a:tc>
                <a:tc>
                  <a:txBody>
                    <a:bodyPr/>
                    <a:lstStyle/>
                    <a:p>
                      <a:endParaRPr lang="en-US"/>
                    </a:p>
                  </a:txBody>
                  <a:tcPr/>
                </a:tc>
              </a:tr>
              <a:tr h="767956">
                <a:tc>
                  <a:txBody>
                    <a:bodyPr/>
                    <a:lstStyle/>
                    <a:p>
                      <a:endParaRPr lang="en-US"/>
                    </a:p>
                  </a:txBody>
                  <a:tcPr/>
                </a:tc>
                <a:tc>
                  <a:txBody>
                    <a:bodyPr/>
                    <a:lstStyle/>
                    <a:p>
                      <a:endParaRPr lang="en-US" dirty="0"/>
                    </a:p>
                  </a:txBody>
                  <a:tcPr/>
                </a:tc>
              </a:tr>
            </a:tbl>
          </a:graphicData>
        </a:graphic>
      </p:graphicFrame>
      <p:graphicFrame>
        <p:nvGraphicFramePr>
          <p:cNvPr id="6" name="Table 5"/>
          <p:cNvGraphicFramePr>
            <a:graphicFrameLocks noGrp="1"/>
          </p:cNvGraphicFramePr>
          <p:nvPr/>
        </p:nvGraphicFramePr>
        <p:xfrm>
          <a:off x="0" y="0"/>
          <a:ext cx="9144000" cy="6884988"/>
        </p:xfrm>
        <a:graphic>
          <a:graphicData uri="http://schemas.openxmlformats.org/drawingml/2006/table">
            <a:tbl>
              <a:tblPr/>
              <a:tblGrid>
                <a:gridCol w="4572000"/>
                <a:gridCol w="4572000"/>
              </a:tblGrid>
              <a:tr h="611062">
                <a:tc gridSpan="2">
                  <a:txBody>
                    <a:bodyPr/>
                    <a:lstStyle/>
                    <a:p>
                      <a:pPr fontAlgn="base"/>
                      <a:r>
                        <a:rPr lang="en-US" sz="1200" dirty="0">
                          <a:latin typeface="+mj-lt"/>
                          <a:cs typeface="Times New Roman" pitchFamily="18" charset="0"/>
                        </a:rPr>
                        <a:t> </a:t>
                      </a:r>
                    </a:p>
                    <a:p>
                      <a:pPr algn="ctr" fontAlgn="base"/>
                      <a:r>
                        <a:rPr lang="en-US" sz="1400" b="1" dirty="0">
                          <a:latin typeface="+mj-lt"/>
                          <a:cs typeface="Times New Roman" pitchFamily="18" charset="0"/>
                        </a:rPr>
                        <a:t>SVAKODNEVNE AKTIVNOSTI</a:t>
                      </a:r>
                      <a:endParaRPr lang="en-US" sz="1400" dirty="0">
                        <a:latin typeface="+mj-lt"/>
                        <a:cs typeface="Times New Roman" pitchFamily="18" charset="0"/>
                      </a:endParaRPr>
                    </a:p>
                    <a:p>
                      <a:pPr fontAlgn="base"/>
                      <a:r>
                        <a:rPr lang="en-US" sz="1200" dirty="0">
                          <a:latin typeface="+mj-lt"/>
                          <a:cs typeface="Times New Roman" pitchFamily="18" charset="0"/>
                        </a:rPr>
                        <a:t> </a:t>
                      </a:r>
                    </a:p>
                  </a:txBody>
                  <a:tcPr marL="26939" marR="36945" marT="18473" marB="18473">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tcPr>
                </a:tc>
                <a:tc hMerge="1">
                  <a:txBody>
                    <a:bodyPr/>
                    <a:lstStyle/>
                    <a:p>
                      <a:endParaRPr lang="en-US"/>
                    </a:p>
                  </a:txBody>
                  <a:tcPr/>
                </a:tc>
              </a:tr>
              <a:tr h="766675">
                <a:tc>
                  <a:txBody>
                    <a:bodyPr/>
                    <a:lstStyle/>
                    <a:p>
                      <a:pPr fontAlgn="base"/>
                      <a:r>
                        <a:rPr lang="en-US" sz="1400" dirty="0">
                          <a:latin typeface="+mj-lt"/>
                          <a:cs typeface="Times New Roman" pitchFamily="18" charset="0"/>
                        </a:rPr>
                        <a:t> </a:t>
                      </a:r>
                    </a:p>
                    <a:p>
                      <a:pPr algn="ctr" fontAlgn="base"/>
                      <a:r>
                        <a:rPr lang="en-US" sz="1400" b="1" dirty="0" err="1">
                          <a:latin typeface="+mj-lt"/>
                          <a:cs typeface="Times New Roman" pitchFamily="18" charset="0"/>
                        </a:rPr>
                        <a:t>Aktivnosti</a:t>
                      </a:r>
                      <a:r>
                        <a:rPr lang="en-US" sz="1400" b="1" dirty="0">
                          <a:latin typeface="+mj-lt"/>
                          <a:cs typeface="Times New Roman" pitchFamily="18" charset="0"/>
                        </a:rPr>
                        <a:t> </a:t>
                      </a:r>
                      <a:r>
                        <a:rPr lang="en-US" sz="1400" b="1" dirty="0" err="1">
                          <a:latin typeface="+mj-lt"/>
                          <a:cs typeface="Times New Roman" pitchFamily="18" charset="0"/>
                        </a:rPr>
                        <a:t>i</a:t>
                      </a:r>
                      <a:r>
                        <a:rPr lang="en-US" sz="1400" b="1" dirty="0">
                          <a:latin typeface="+mj-lt"/>
                          <a:cs typeface="Times New Roman" pitchFamily="18" charset="0"/>
                        </a:rPr>
                        <a:t> </a:t>
                      </a:r>
                      <a:r>
                        <a:rPr lang="en-US" sz="1400" b="1" dirty="0" err="1">
                          <a:latin typeface="+mj-lt"/>
                          <a:cs typeface="Times New Roman" pitchFamily="18" charset="0"/>
                        </a:rPr>
                        <a:t>pomoćna</a:t>
                      </a:r>
                      <a:r>
                        <a:rPr lang="en-US" sz="1400" b="1" dirty="0">
                          <a:latin typeface="+mj-lt"/>
                          <a:cs typeface="Times New Roman" pitchFamily="18" charset="0"/>
                        </a:rPr>
                        <a:t> </a:t>
                      </a:r>
                      <a:r>
                        <a:rPr lang="en-US" sz="1400" b="1" dirty="0" err="1">
                          <a:latin typeface="+mj-lt"/>
                          <a:cs typeface="Times New Roman" pitchFamily="18" charset="0"/>
                        </a:rPr>
                        <a:t>sredstva</a:t>
                      </a:r>
                      <a:endParaRPr lang="en-US" sz="1400" dirty="0">
                        <a:latin typeface="+mj-lt"/>
                        <a:cs typeface="Times New Roman" pitchFamily="18" charset="0"/>
                      </a:endParaRPr>
                    </a:p>
                    <a:p>
                      <a:pPr fontAlgn="base"/>
                      <a:r>
                        <a:rPr lang="en-US" sz="1400" dirty="0">
                          <a:latin typeface="+mj-lt"/>
                          <a:cs typeface="Times New Roman" pitchFamily="18" charset="0"/>
                        </a:rPr>
                        <a:t> </a:t>
                      </a:r>
                    </a:p>
                  </a:txBody>
                  <a:tcPr marL="26939" marR="36945" marT="18473" marB="18473">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tcPr>
                </a:tc>
                <a:tc>
                  <a:txBody>
                    <a:bodyPr/>
                    <a:lstStyle/>
                    <a:p>
                      <a:pPr fontAlgn="base"/>
                      <a:r>
                        <a:rPr lang="en-US" sz="1400" dirty="0">
                          <a:latin typeface="+mj-lt"/>
                          <a:cs typeface="Times New Roman" pitchFamily="18" charset="0"/>
                        </a:rPr>
                        <a:t> </a:t>
                      </a:r>
                    </a:p>
                    <a:p>
                      <a:pPr algn="ctr" fontAlgn="base"/>
                      <a:r>
                        <a:rPr lang="en-US" sz="1400" b="1" dirty="0" err="1">
                          <a:latin typeface="+mj-lt"/>
                          <a:cs typeface="Times New Roman" pitchFamily="18" charset="0"/>
                        </a:rPr>
                        <a:t>Korisne</a:t>
                      </a:r>
                      <a:r>
                        <a:rPr lang="en-US" sz="1400" b="1" dirty="0">
                          <a:latin typeface="+mj-lt"/>
                          <a:cs typeface="Times New Roman" pitchFamily="18" charset="0"/>
                        </a:rPr>
                        <a:t> </a:t>
                      </a:r>
                      <a:r>
                        <a:rPr lang="en-US" sz="1400" b="1" dirty="0" err="1">
                          <a:latin typeface="+mj-lt"/>
                          <a:cs typeface="Times New Roman" pitchFamily="18" charset="0"/>
                        </a:rPr>
                        <a:t>tehnike</a:t>
                      </a:r>
                      <a:endParaRPr lang="en-US" sz="1400" dirty="0">
                        <a:latin typeface="+mj-lt"/>
                        <a:cs typeface="Times New Roman" pitchFamily="18" charset="0"/>
                      </a:endParaRPr>
                    </a:p>
                  </a:txBody>
                  <a:tcPr marL="26939" marR="36945" marT="18473" marB="18473">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tcPr>
                </a:tc>
              </a:tr>
              <a:tr h="883153">
                <a:tc>
                  <a:txBody>
                    <a:bodyPr/>
                    <a:lstStyle/>
                    <a:p>
                      <a:pPr fontAlgn="base"/>
                      <a:r>
                        <a:rPr lang="en-US" sz="1400" b="1" dirty="0" err="1">
                          <a:latin typeface="+mj-lt"/>
                          <a:cs typeface="Times New Roman" pitchFamily="18" charset="0"/>
                        </a:rPr>
                        <a:t>Kupanje</a:t>
                      </a:r>
                      <a:endParaRPr lang="en-US" sz="1400" dirty="0">
                        <a:latin typeface="+mj-lt"/>
                        <a:cs typeface="Times New Roman" pitchFamily="18" charset="0"/>
                      </a:endParaRPr>
                    </a:p>
                    <a:p>
                      <a:pPr fontAlgn="base">
                        <a:buFont typeface="Arial"/>
                        <a:buChar char="•"/>
                      </a:pPr>
                      <a:r>
                        <a:rPr lang="en-US" sz="1400" dirty="0" err="1">
                          <a:latin typeface="+mj-lt"/>
                          <a:cs typeface="Times New Roman" pitchFamily="18" charset="0"/>
                        </a:rPr>
                        <a:t>klupa</a:t>
                      </a:r>
                      <a:r>
                        <a:rPr lang="en-US" sz="1400" dirty="0">
                          <a:latin typeface="+mj-lt"/>
                          <a:cs typeface="Times New Roman" pitchFamily="18" charset="0"/>
                        </a:rPr>
                        <a:t> </a:t>
                      </a:r>
                      <a:r>
                        <a:rPr lang="en-US" sz="1400" dirty="0" err="1">
                          <a:latin typeface="+mj-lt"/>
                          <a:cs typeface="Times New Roman" pitchFamily="18" charset="0"/>
                        </a:rPr>
                        <a:t>za</a:t>
                      </a:r>
                      <a:r>
                        <a:rPr lang="en-US" sz="1400" dirty="0">
                          <a:latin typeface="+mj-lt"/>
                          <a:cs typeface="Times New Roman" pitchFamily="18" charset="0"/>
                        </a:rPr>
                        <a:t> </a:t>
                      </a:r>
                      <a:r>
                        <a:rPr lang="en-US" sz="1400" dirty="0" err="1">
                          <a:latin typeface="+mj-lt"/>
                          <a:cs typeface="Times New Roman" pitchFamily="18" charset="0"/>
                        </a:rPr>
                        <a:t>premeštaj</a:t>
                      </a:r>
                      <a:endParaRPr lang="en-US" sz="1400" dirty="0">
                        <a:latin typeface="+mj-lt"/>
                        <a:cs typeface="Times New Roman" pitchFamily="18" charset="0"/>
                      </a:endParaRPr>
                    </a:p>
                    <a:p>
                      <a:pPr fontAlgn="base">
                        <a:buFont typeface="Arial"/>
                        <a:buChar char="•"/>
                      </a:pPr>
                      <a:r>
                        <a:rPr lang="en-US" sz="1400" dirty="0" err="1">
                          <a:latin typeface="+mj-lt"/>
                          <a:cs typeface="Times New Roman" pitchFamily="18" charset="0"/>
                        </a:rPr>
                        <a:t>držač</a:t>
                      </a:r>
                      <a:r>
                        <a:rPr lang="en-US" sz="1400" dirty="0">
                          <a:latin typeface="+mj-lt"/>
                          <a:cs typeface="Times New Roman" pitchFamily="18" charset="0"/>
                        </a:rPr>
                        <a:t> </a:t>
                      </a:r>
                      <a:r>
                        <a:rPr lang="en-US" sz="1400" dirty="0" err="1">
                          <a:latin typeface="+mj-lt"/>
                          <a:cs typeface="Times New Roman" pitchFamily="18" charset="0"/>
                        </a:rPr>
                        <a:t>za</a:t>
                      </a:r>
                      <a:r>
                        <a:rPr lang="en-US" sz="1400" dirty="0">
                          <a:latin typeface="+mj-lt"/>
                          <a:cs typeface="Times New Roman" pitchFamily="18" charset="0"/>
                        </a:rPr>
                        <a:t> </a:t>
                      </a:r>
                      <a:r>
                        <a:rPr lang="en-US" sz="1400" dirty="0" err="1">
                          <a:latin typeface="+mj-lt"/>
                          <a:cs typeface="Times New Roman" pitchFamily="18" charset="0"/>
                        </a:rPr>
                        <a:t>tuš</a:t>
                      </a:r>
                      <a:endParaRPr lang="en-US" sz="1400" dirty="0">
                        <a:latin typeface="+mj-lt"/>
                        <a:cs typeface="Times New Roman" pitchFamily="18" charset="0"/>
                      </a:endParaRPr>
                    </a:p>
                    <a:p>
                      <a:pPr fontAlgn="base">
                        <a:buFont typeface="Arial"/>
                        <a:buChar char="•"/>
                      </a:pPr>
                      <a:r>
                        <a:rPr lang="en-US" sz="1400" dirty="0" err="1">
                          <a:latin typeface="+mj-lt"/>
                          <a:cs typeface="Times New Roman" pitchFamily="18" charset="0"/>
                        </a:rPr>
                        <a:t>rukohvati</a:t>
                      </a:r>
                      <a:endParaRPr lang="en-US" sz="1400" dirty="0">
                        <a:latin typeface="+mj-lt"/>
                        <a:cs typeface="Times New Roman" pitchFamily="18" charset="0"/>
                      </a:endParaRPr>
                    </a:p>
                  </a:txBody>
                  <a:tcPr marL="26939" marR="36945" marT="18473" marB="18473">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tcPr>
                </a:tc>
                <a:tc>
                  <a:txBody>
                    <a:bodyPr/>
                    <a:lstStyle/>
                    <a:p>
                      <a:pPr fontAlgn="base"/>
                      <a:r>
                        <a:rPr lang="en-US" sz="1400" dirty="0">
                          <a:latin typeface="+mj-lt"/>
                          <a:cs typeface="Times New Roman" pitchFamily="18" charset="0"/>
                        </a:rPr>
                        <a:t> </a:t>
                      </a:r>
                    </a:p>
                    <a:p>
                      <a:pPr fontAlgn="base">
                        <a:buFont typeface="Arial"/>
                        <a:buChar char="•"/>
                      </a:pPr>
                      <a:r>
                        <a:rPr lang="en-US" sz="1400" dirty="0" err="1">
                          <a:latin typeface="+mj-lt"/>
                          <a:cs typeface="Times New Roman" pitchFamily="18" charset="0"/>
                        </a:rPr>
                        <a:t>izbegavati</a:t>
                      </a:r>
                      <a:r>
                        <a:rPr lang="en-US" sz="1400" dirty="0">
                          <a:latin typeface="+mj-lt"/>
                          <a:cs typeface="Times New Roman" pitchFamily="18" charset="0"/>
                        </a:rPr>
                        <a:t> </a:t>
                      </a:r>
                      <a:r>
                        <a:rPr lang="en-US" sz="1400" dirty="0" err="1">
                          <a:latin typeface="+mj-lt"/>
                          <a:cs typeface="Times New Roman" pitchFamily="18" charset="0"/>
                        </a:rPr>
                        <a:t>toplu</a:t>
                      </a:r>
                      <a:r>
                        <a:rPr lang="en-US" sz="1400" dirty="0">
                          <a:latin typeface="+mj-lt"/>
                          <a:cs typeface="Times New Roman" pitchFamily="18" charset="0"/>
                        </a:rPr>
                        <a:t> </a:t>
                      </a:r>
                      <a:r>
                        <a:rPr lang="en-US" sz="1400" dirty="0" err="1">
                          <a:latin typeface="+mj-lt"/>
                          <a:cs typeface="Times New Roman" pitchFamily="18" charset="0"/>
                        </a:rPr>
                        <a:t>vodu</a:t>
                      </a:r>
                      <a:endParaRPr lang="en-US" sz="1400" dirty="0">
                        <a:latin typeface="+mj-lt"/>
                        <a:cs typeface="Times New Roman" pitchFamily="18" charset="0"/>
                      </a:endParaRPr>
                    </a:p>
                    <a:p>
                      <a:pPr fontAlgn="base">
                        <a:buFont typeface="Arial"/>
                        <a:buChar char="•"/>
                      </a:pPr>
                      <a:r>
                        <a:rPr lang="en-US" sz="1400" dirty="0" err="1">
                          <a:latin typeface="+mj-lt"/>
                          <a:cs typeface="Times New Roman" pitchFamily="18" charset="0"/>
                        </a:rPr>
                        <a:t>koristiti</a:t>
                      </a:r>
                      <a:r>
                        <a:rPr lang="en-US" sz="1400" dirty="0">
                          <a:latin typeface="+mj-lt"/>
                          <a:cs typeface="Times New Roman" pitchFamily="18" charset="0"/>
                        </a:rPr>
                        <a:t> </a:t>
                      </a:r>
                      <a:r>
                        <a:rPr lang="en-US" sz="1400" dirty="0" err="1">
                          <a:latin typeface="+mj-lt"/>
                          <a:cs typeface="Times New Roman" pitchFamily="18" charset="0"/>
                        </a:rPr>
                        <a:t>sigurne</a:t>
                      </a:r>
                      <a:r>
                        <a:rPr lang="en-US" sz="1400" dirty="0">
                          <a:latin typeface="+mj-lt"/>
                          <a:cs typeface="Times New Roman" pitchFamily="18" charset="0"/>
                        </a:rPr>
                        <a:t> </a:t>
                      </a:r>
                      <a:r>
                        <a:rPr lang="en-US" sz="1400" dirty="0" err="1">
                          <a:latin typeface="+mj-lt"/>
                          <a:cs typeface="Times New Roman" pitchFamily="18" charset="0"/>
                        </a:rPr>
                        <a:t>tehnike</a:t>
                      </a:r>
                      <a:r>
                        <a:rPr lang="en-US" sz="1400" dirty="0">
                          <a:latin typeface="+mj-lt"/>
                          <a:cs typeface="Times New Roman" pitchFamily="18" charset="0"/>
                        </a:rPr>
                        <a:t> </a:t>
                      </a:r>
                      <a:r>
                        <a:rPr lang="en-US" sz="1400" dirty="0" err="1">
                          <a:latin typeface="+mj-lt"/>
                          <a:cs typeface="Times New Roman" pitchFamily="18" charset="0"/>
                        </a:rPr>
                        <a:t>premeštaja</a:t>
                      </a:r>
                      <a:endParaRPr lang="en-US" sz="1400" dirty="0">
                        <a:latin typeface="+mj-lt"/>
                        <a:cs typeface="Times New Roman" pitchFamily="18" charset="0"/>
                      </a:endParaRPr>
                    </a:p>
                  </a:txBody>
                  <a:tcPr marL="26939" marR="36945" marT="18473" marB="18473">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tcPr>
                </a:tc>
              </a:tr>
              <a:tr h="883153">
                <a:tc>
                  <a:txBody>
                    <a:bodyPr/>
                    <a:lstStyle/>
                    <a:p>
                      <a:pPr fontAlgn="base"/>
                      <a:r>
                        <a:rPr lang="pl-PL" sz="1400" b="1" dirty="0">
                          <a:latin typeface="+mj-lt"/>
                          <a:cs typeface="Times New Roman" pitchFamily="18" charset="0"/>
                        </a:rPr>
                        <a:t>Toalet</a:t>
                      </a:r>
                      <a:endParaRPr lang="pl-PL" sz="1400" dirty="0">
                        <a:latin typeface="+mj-lt"/>
                        <a:cs typeface="Times New Roman" pitchFamily="18" charset="0"/>
                      </a:endParaRPr>
                    </a:p>
                    <a:p>
                      <a:pPr fontAlgn="base">
                        <a:buFont typeface="Arial"/>
                        <a:buChar char="•"/>
                      </a:pPr>
                      <a:r>
                        <a:rPr lang="pl-PL" sz="1400" dirty="0">
                          <a:latin typeface="+mj-lt"/>
                          <a:cs typeface="Times New Roman" pitchFamily="18" charset="0"/>
                        </a:rPr>
                        <a:t>povećanje na WC-u</a:t>
                      </a:r>
                    </a:p>
                    <a:p>
                      <a:pPr fontAlgn="base">
                        <a:buFont typeface="Arial"/>
                        <a:buChar char="•"/>
                      </a:pPr>
                      <a:r>
                        <a:rPr lang="pl-PL" sz="1400" dirty="0">
                          <a:latin typeface="+mj-lt"/>
                          <a:cs typeface="Times New Roman" pitchFamily="18" charset="0"/>
                        </a:rPr>
                        <a:t>rukohvati oko WC-a</a:t>
                      </a:r>
                    </a:p>
                    <a:p>
                      <a:pPr fontAlgn="base"/>
                      <a:r>
                        <a:rPr lang="pl-PL" sz="1400" dirty="0">
                          <a:latin typeface="+mj-lt"/>
                          <a:cs typeface="Times New Roman" pitchFamily="18" charset="0"/>
                        </a:rPr>
                        <a:t> </a:t>
                      </a:r>
                    </a:p>
                  </a:txBody>
                  <a:tcPr marL="26939" marR="36945" marT="18473" marB="18473">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tcPr>
                </a:tc>
                <a:tc>
                  <a:txBody>
                    <a:bodyPr/>
                    <a:lstStyle/>
                    <a:p>
                      <a:pPr fontAlgn="base"/>
                      <a:r>
                        <a:rPr lang="en-US" sz="1400" dirty="0">
                          <a:latin typeface="+mj-lt"/>
                          <a:cs typeface="Times New Roman" pitchFamily="18" charset="0"/>
                        </a:rPr>
                        <a:t> </a:t>
                      </a:r>
                    </a:p>
                    <a:p>
                      <a:pPr fontAlgn="base">
                        <a:buFont typeface="Arial"/>
                        <a:buChar char="•"/>
                      </a:pPr>
                      <a:r>
                        <a:rPr lang="en-US" sz="1400" dirty="0" err="1">
                          <a:latin typeface="+mj-lt"/>
                          <a:cs typeface="Times New Roman" pitchFamily="18" charset="0"/>
                        </a:rPr>
                        <a:t>sigurne</a:t>
                      </a:r>
                      <a:r>
                        <a:rPr lang="en-US" sz="1400" dirty="0">
                          <a:latin typeface="+mj-lt"/>
                          <a:cs typeface="Times New Roman" pitchFamily="18" charset="0"/>
                        </a:rPr>
                        <a:t> </a:t>
                      </a:r>
                      <a:r>
                        <a:rPr lang="en-US" sz="1400" dirty="0" err="1">
                          <a:latin typeface="+mj-lt"/>
                          <a:cs typeface="Times New Roman" pitchFamily="18" charset="0"/>
                        </a:rPr>
                        <a:t>tehnike</a:t>
                      </a:r>
                      <a:r>
                        <a:rPr lang="en-US" sz="1400" dirty="0">
                          <a:latin typeface="+mj-lt"/>
                          <a:cs typeface="Times New Roman" pitchFamily="18" charset="0"/>
                        </a:rPr>
                        <a:t> </a:t>
                      </a:r>
                      <a:r>
                        <a:rPr lang="en-US" sz="1400" dirty="0" err="1">
                          <a:latin typeface="+mj-lt"/>
                          <a:cs typeface="Times New Roman" pitchFamily="18" charset="0"/>
                        </a:rPr>
                        <a:t>premeštaja</a:t>
                      </a:r>
                      <a:endParaRPr lang="en-US" sz="1400" dirty="0">
                        <a:latin typeface="+mj-lt"/>
                        <a:cs typeface="Times New Roman" pitchFamily="18" charset="0"/>
                      </a:endParaRPr>
                    </a:p>
                    <a:p>
                      <a:pPr fontAlgn="base">
                        <a:buFont typeface="Arial"/>
                        <a:buChar char="•"/>
                      </a:pPr>
                      <a:r>
                        <a:rPr lang="en-US" sz="1400" dirty="0" err="1">
                          <a:latin typeface="+mj-lt"/>
                          <a:cs typeface="Times New Roman" pitchFamily="18" charset="0"/>
                        </a:rPr>
                        <a:t>gumene</a:t>
                      </a:r>
                      <a:r>
                        <a:rPr lang="en-US" sz="1400" dirty="0">
                          <a:latin typeface="+mj-lt"/>
                          <a:cs typeface="Times New Roman" pitchFamily="18" charset="0"/>
                        </a:rPr>
                        <a:t> </a:t>
                      </a:r>
                      <a:r>
                        <a:rPr lang="en-US" sz="1400" dirty="0" err="1">
                          <a:latin typeface="+mj-lt"/>
                          <a:cs typeface="Times New Roman" pitchFamily="18" charset="0"/>
                        </a:rPr>
                        <a:t>prostirke</a:t>
                      </a:r>
                      <a:r>
                        <a:rPr lang="en-US" sz="1400" dirty="0">
                          <a:latin typeface="+mj-lt"/>
                          <a:cs typeface="Times New Roman" pitchFamily="18" charset="0"/>
                        </a:rPr>
                        <a:t> </a:t>
                      </a:r>
                      <a:r>
                        <a:rPr lang="en-US" sz="1400" dirty="0" err="1">
                          <a:latin typeface="+mj-lt"/>
                          <a:cs typeface="Times New Roman" pitchFamily="18" charset="0"/>
                        </a:rPr>
                        <a:t>protiv</a:t>
                      </a:r>
                      <a:r>
                        <a:rPr lang="en-US" sz="1400" dirty="0">
                          <a:latin typeface="+mj-lt"/>
                          <a:cs typeface="Times New Roman" pitchFamily="18" charset="0"/>
                        </a:rPr>
                        <a:t> </a:t>
                      </a:r>
                      <a:r>
                        <a:rPr lang="en-US" sz="1400" dirty="0" err="1">
                          <a:latin typeface="+mj-lt"/>
                          <a:cs typeface="Times New Roman" pitchFamily="18" charset="0"/>
                        </a:rPr>
                        <a:t>klizanja</a:t>
                      </a:r>
                      <a:endParaRPr lang="en-US" sz="1400" dirty="0">
                        <a:latin typeface="+mj-lt"/>
                        <a:cs typeface="Times New Roman" pitchFamily="18" charset="0"/>
                      </a:endParaRPr>
                    </a:p>
                  </a:txBody>
                  <a:tcPr marL="26939" marR="36945" marT="18473" marB="18473">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tcPr>
                </a:tc>
              </a:tr>
              <a:tr h="943600">
                <a:tc>
                  <a:txBody>
                    <a:bodyPr/>
                    <a:lstStyle/>
                    <a:p>
                      <a:pPr fontAlgn="base"/>
                      <a:r>
                        <a:rPr lang="en-US" sz="1400" b="1" dirty="0" err="1">
                          <a:latin typeface="+mj-lt"/>
                          <a:cs typeface="Times New Roman" pitchFamily="18" charset="0"/>
                        </a:rPr>
                        <a:t>Oblačenje</a:t>
                      </a:r>
                      <a:endParaRPr lang="en-US" sz="1400" dirty="0">
                        <a:latin typeface="+mj-lt"/>
                        <a:cs typeface="Times New Roman" pitchFamily="18" charset="0"/>
                      </a:endParaRPr>
                    </a:p>
                    <a:p>
                      <a:pPr fontAlgn="base">
                        <a:buFont typeface="Arial"/>
                        <a:buChar char="•"/>
                      </a:pPr>
                      <a:r>
                        <a:rPr lang="en-US" sz="1400" dirty="0" err="1">
                          <a:latin typeface="+mj-lt"/>
                          <a:cs typeface="Times New Roman" pitchFamily="18" charset="0"/>
                        </a:rPr>
                        <a:t>dugačka</a:t>
                      </a:r>
                      <a:r>
                        <a:rPr lang="en-US" sz="1400" dirty="0">
                          <a:latin typeface="+mj-lt"/>
                          <a:cs typeface="Times New Roman" pitchFamily="18" charset="0"/>
                        </a:rPr>
                        <a:t> </a:t>
                      </a:r>
                      <a:r>
                        <a:rPr lang="en-US" sz="1400" dirty="0" err="1">
                          <a:latin typeface="+mj-lt"/>
                          <a:cs typeface="Times New Roman" pitchFamily="18" charset="0"/>
                        </a:rPr>
                        <a:t>kašika</a:t>
                      </a:r>
                      <a:r>
                        <a:rPr lang="en-US" sz="1400" dirty="0">
                          <a:latin typeface="+mj-lt"/>
                          <a:cs typeface="Times New Roman" pitchFamily="18" charset="0"/>
                        </a:rPr>
                        <a:t> </a:t>
                      </a:r>
                      <a:r>
                        <a:rPr lang="en-US" sz="1400" dirty="0" err="1">
                          <a:latin typeface="+mj-lt"/>
                          <a:cs typeface="Times New Roman" pitchFamily="18" charset="0"/>
                        </a:rPr>
                        <a:t>za</a:t>
                      </a:r>
                      <a:r>
                        <a:rPr lang="en-US" sz="1400" dirty="0">
                          <a:latin typeface="+mj-lt"/>
                          <a:cs typeface="Times New Roman" pitchFamily="18" charset="0"/>
                        </a:rPr>
                        <a:t> </a:t>
                      </a:r>
                      <a:r>
                        <a:rPr lang="en-US" sz="1400" dirty="0" err="1">
                          <a:latin typeface="+mj-lt"/>
                          <a:cs typeface="Times New Roman" pitchFamily="18" charset="0"/>
                        </a:rPr>
                        <a:t>cipele</a:t>
                      </a:r>
                      <a:endParaRPr lang="en-US" sz="1400" dirty="0">
                        <a:latin typeface="+mj-lt"/>
                        <a:cs typeface="Times New Roman" pitchFamily="18" charset="0"/>
                      </a:endParaRPr>
                    </a:p>
                    <a:p>
                      <a:pPr fontAlgn="base">
                        <a:buFont typeface="Arial"/>
                        <a:buChar char="•"/>
                      </a:pPr>
                      <a:r>
                        <a:rPr lang="en-US" sz="1400" dirty="0" err="1">
                          <a:latin typeface="+mj-lt"/>
                          <a:cs typeface="Times New Roman" pitchFamily="18" charset="0"/>
                        </a:rPr>
                        <a:t>zakopčavanje</a:t>
                      </a:r>
                      <a:r>
                        <a:rPr lang="en-US" sz="1400" dirty="0">
                          <a:latin typeface="+mj-lt"/>
                          <a:cs typeface="Times New Roman" pitchFamily="18" charset="0"/>
                        </a:rPr>
                        <a:t> </a:t>
                      </a:r>
                      <a:r>
                        <a:rPr lang="en-US" sz="1400" dirty="0" err="1">
                          <a:latin typeface="+mj-lt"/>
                          <a:cs typeface="Times New Roman" pitchFamily="18" charset="0"/>
                        </a:rPr>
                        <a:t>čičak</a:t>
                      </a:r>
                      <a:r>
                        <a:rPr lang="en-US" sz="1400" dirty="0">
                          <a:latin typeface="+mj-lt"/>
                          <a:cs typeface="Times New Roman" pitchFamily="18" charset="0"/>
                        </a:rPr>
                        <a:t> </a:t>
                      </a:r>
                      <a:r>
                        <a:rPr lang="en-US" sz="1400" dirty="0" err="1">
                          <a:latin typeface="+mj-lt"/>
                          <a:cs typeface="Times New Roman" pitchFamily="18" charset="0"/>
                        </a:rPr>
                        <a:t>trakom</a:t>
                      </a:r>
                      <a:endParaRPr lang="en-US" sz="1400" dirty="0">
                        <a:latin typeface="+mj-lt"/>
                        <a:cs typeface="Times New Roman" pitchFamily="18" charset="0"/>
                      </a:endParaRPr>
                    </a:p>
                    <a:p>
                      <a:pPr fontAlgn="base">
                        <a:buFont typeface="Arial"/>
                        <a:buChar char="•"/>
                      </a:pPr>
                      <a:r>
                        <a:rPr lang="en-US" sz="1400" dirty="0" err="1">
                          <a:latin typeface="+mj-lt"/>
                          <a:cs typeface="Times New Roman" pitchFamily="18" charset="0"/>
                        </a:rPr>
                        <a:t>sprava</a:t>
                      </a:r>
                      <a:r>
                        <a:rPr lang="en-US" sz="1400" dirty="0">
                          <a:latin typeface="+mj-lt"/>
                          <a:cs typeface="Times New Roman" pitchFamily="18" charset="0"/>
                        </a:rPr>
                        <a:t> </a:t>
                      </a:r>
                      <a:r>
                        <a:rPr lang="en-US" sz="1400" dirty="0" err="1">
                          <a:latin typeface="+mj-lt"/>
                          <a:cs typeface="Times New Roman" pitchFamily="18" charset="0"/>
                        </a:rPr>
                        <a:t>za</a:t>
                      </a:r>
                      <a:r>
                        <a:rPr lang="en-US" sz="1400" dirty="0">
                          <a:latin typeface="+mj-lt"/>
                          <a:cs typeface="Times New Roman" pitchFamily="18" charset="0"/>
                        </a:rPr>
                        <a:t> </a:t>
                      </a:r>
                      <a:r>
                        <a:rPr lang="en-US" sz="1400" dirty="0" err="1">
                          <a:latin typeface="+mj-lt"/>
                          <a:cs typeface="Times New Roman" pitchFamily="18" charset="0"/>
                        </a:rPr>
                        <a:t>zakopčavanje</a:t>
                      </a:r>
                      <a:r>
                        <a:rPr lang="en-US" sz="1400" dirty="0">
                          <a:latin typeface="+mj-lt"/>
                          <a:cs typeface="Times New Roman" pitchFamily="18" charset="0"/>
                        </a:rPr>
                        <a:t> </a:t>
                      </a:r>
                      <a:r>
                        <a:rPr lang="en-US" sz="1400" dirty="0" err="1">
                          <a:latin typeface="+mj-lt"/>
                          <a:cs typeface="Times New Roman" pitchFamily="18" charset="0"/>
                        </a:rPr>
                        <a:t>dugmadi</a:t>
                      </a:r>
                      <a:endParaRPr lang="en-US" sz="1400" dirty="0">
                        <a:latin typeface="+mj-lt"/>
                        <a:cs typeface="Times New Roman" pitchFamily="18" charset="0"/>
                      </a:endParaRPr>
                    </a:p>
                  </a:txBody>
                  <a:tcPr marL="26939" marR="36945" marT="18473" marB="18473">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tcPr>
                </a:tc>
                <a:tc>
                  <a:txBody>
                    <a:bodyPr/>
                    <a:lstStyle/>
                    <a:p>
                      <a:pPr fontAlgn="base"/>
                      <a:r>
                        <a:rPr lang="en-US" sz="1400" dirty="0">
                          <a:latin typeface="+mj-lt"/>
                          <a:cs typeface="Times New Roman" pitchFamily="18" charset="0"/>
                        </a:rPr>
                        <a:t> </a:t>
                      </a:r>
                    </a:p>
                    <a:p>
                      <a:pPr fontAlgn="base">
                        <a:buFont typeface="Arial"/>
                        <a:buChar char="•"/>
                      </a:pPr>
                      <a:r>
                        <a:rPr lang="en-US" sz="1400" dirty="0" err="1">
                          <a:latin typeface="+mj-lt"/>
                          <a:cs typeface="Times New Roman" pitchFamily="18" charset="0"/>
                        </a:rPr>
                        <a:t>niži</a:t>
                      </a:r>
                      <a:r>
                        <a:rPr lang="en-US" sz="1400" dirty="0">
                          <a:latin typeface="+mj-lt"/>
                          <a:cs typeface="Times New Roman" pitchFamily="18" charset="0"/>
                        </a:rPr>
                        <a:t> </a:t>
                      </a:r>
                      <a:r>
                        <a:rPr lang="en-US" sz="1400" dirty="0" err="1">
                          <a:latin typeface="+mj-lt"/>
                          <a:cs typeface="Times New Roman" pitchFamily="18" charset="0"/>
                        </a:rPr>
                        <a:t>ormarić</a:t>
                      </a:r>
                      <a:r>
                        <a:rPr lang="en-US" sz="1400" dirty="0">
                          <a:latin typeface="+mj-lt"/>
                          <a:cs typeface="Times New Roman" pitchFamily="18" charset="0"/>
                        </a:rPr>
                        <a:t> </a:t>
                      </a:r>
                      <a:r>
                        <a:rPr lang="en-US" sz="1400" dirty="0" err="1">
                          <a:latin typeface="+mj-lt"/>
                          <a:cs typeface="Times New Roman" pitchFamily="18" charset="0"/>
                        </a:rPr>
                        <a:t>za</a:t>
                      </a:r>
                      <a:r>
                        <a:rPr lang="en-US" sz="1400" dirty="0">
                          <a:latin typeface="+mj-lt"/>
                          <a:cs typeface="Times New Roman" pitchFamily="18" charset="0"/>
                        </a:rPr>
                        <a:t> </a:t>
                      </a:r>
                      <a:r>
                        <a:rPr lang="en-US" sz="1400" dirty="0" err="1">
                          <a:latin typeface="+mj-lt"/>
                          <a:cs typeface="Times New Roman" pitchFamily="18" charset="0"/>
                        </a:rPr>
                        <a:t>garderobu</a:t>
                      </a:r>
                      <a:endParaRPr lang="en-US" sz="1400" dirty="0">
                        <a:latin typeface="+mj-lt"/>
                        <a:cs typeface="Times New Roman" pitchFamily="18" charset="0"/>
                      </a:endParaRPr>
                    </a:p>
                    <a:p>
                      <a:pPr fontAlgn="base">
                        <a:buFont typeface="Arial"/>
                        <a:buChar char="•"/>
                      </a:pPr>
                      <a:r>
                        <a:rPr lang="en-US" sz="1400" dirty="0" err="1">
                          <a:latin typeface="+mj-lt"/>
                          <a:cs typeface="Times New Roman" pitchFamily="18" charset="0"/>
                        </a:rPr>
                        <a:t>sedeti</a:t>
                      </a:r>
                      <a:r>
                        <a:rPr lang="en-US" sz="1400" dirty="0">
                          <a:latin typeface="+mj-lt"/>
                          <a:cs typeface="Times New Roman" pitchFamily="18" charset="0"/>
                        </a:rPr>
                        <a:t> </a:t>
                      </a:r>
                      <a:r>
                        <a:rPr lang="en-US" sz="1400" dirty="0" err="1">
                          <a:latin typeface="+mj-lt"/>
                          <a:cs typeface="Times New Roman" pitchFamily="18" charset="0"/>
                        </a:rPr>
                        <a:t>prilikom</a:t>
                      </a:r>
                      <a:r>
                        <a:rPr lang="en-US" sz="1400" dirty="0">
                          <a:latin typeface="+mj-lt"/>
                          <a:cs typeface="Times New Roman" pitchFamily="18" charset="0"/>
                        </a:rPr>
                        <a:t> </a:t>
                      </a:r>
                      <a:r>
                        <a:rPr lang="en-US" sz="1400" dirty="0" err="1">
                          <a:latin typeface="+mj-lt"/>
                          <a:cs typeface="Times New Roman" pitchFamily="18" charset="0"/>
                        </a:rPr>
                        <a:t>oblačenja</a:t>
                      </a:r>
                      <a:endParaRPr lang="en-US" sz="1400" dirty="0">
                        <a:latin typeface="+mj-lt"/>
                        <a:cs typeface="Times New Roman" pitchFamily="18" charset="0"/>
                      </a:endParaRPr>
                    </a:p>
                    <a:p>
                      <a:pPr fontAlgn="base">
                        <a:buFont typeface="Arial"/>
                        <a:buChar char="•"/>
                      </a:pPr>
                      <a:r>
                        <a:rPr lang="en-US" sz="1400" dirty="0" err="1">
                          <a:latin typeface="+mj-lt"/>
                          <a:cs typeface="Times New Roman" pitchFamily="18" charset="0"/>
                        </a:rPr>
                        <a:t>oblačiti</a:t>
                      </a:r>
                      <a:r>
                        <a:rPr lang="en-US" sz="1400" dirty="0">
                          <a:latin typeface="+mj-lt"/>
                          <a:cs typeface="Times New Roman" pitchFamily="18" charset="0"/>
                        </a:rPr>
                        <a:t> </a:t>
                      </a:r>
                      <a:r>
                        <a:rPr lang="en-US" sz="1400" dirty="0" err="1">
                          <a:latin typeface="+mj-lt"/>
                          <a:cs typeface="Times New Roman" pitchFamily="18" charset="0"/>
                        </a:rPr>
                        <a:t>prvo</a:t>
                      </a:r>
                      <a:r>
                        <a:rPr lang="en-US" sz="1400" dirty="0">
                          <a:latin typeface="+mj-lt"/>
                          <a:cs typeface="Times New Roman" pitchFamily="18" charset="0"/>
                        </a:rPr>
                        <a:t> </a:t>
                      </a:r>
                      <a:r>
                        <a:rPr lang="en-US" sz="1400" dirty="0" err="1">
                          <a:latin typeface="+mj-lt"/>
                          <a:cs typeface="Times New Roman" pitchFamily="18" charset="0"/>
                        </a:rPr>
                        <a:t>slabiju</a:t>
                      </a:r>
                      <a:r>
                        <a:rPr lang="en-US" sz="1400" dirty="0">
                          <a:latin typeface="+mj-lt"/>
                          <a:cs typeface="Times New Roman" pitchFamily="18" charset="0"/>
                        </a:rPr>
                        <a:t> </a:t>
                      </a:r>
                      <a:r>
                        <a:rPr lang="en-US" sz="1400" dirty="0" err="1">
                          <a:latin typeface="+mj-lt"/>
                          <a:cs typeface="Times New Roman" pitchFamily="18" charset="0"/>
                        </a:rPr>
                        <a:t>stranu</a:t>
                      </a:r>
                      <a:endParaRPr lang="en-US" sz="1400" dirty="0">
                        <a:latin typeface="+mj-lt"/>
                        <a:cs typeface="Times New Roman" pitchFamily="18" charset="0"/>
                      </a:endParaRPr>
                    </a:p>
                  </a:txBody>
                  <a:tcPr marL="26939" marR="36945" marT="18473" marB="18473">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tcPr>
                </a:tc>
              </a:tr>
              <a:tr h="883153">
                <a:tc>
                  <a:txBody>
                    <a:bodyPr/>
                    <a:lstStyle/>
                    <a:p>
                      <a:pPr fontAlgn="base"/>
                      <a:r>
                        <a:rPr lang="en-US" sz="1400" b="1" dirty="0" err="1">
                          <a:latin typeface="+mj-lt"/>
                          <a:cs typeface="Times New Roman" pitchFamily="18" charset="0"/>
                        </a:rPr>
                        <a:t>Jelo</a:t>
                      </a:r>
                      <a:endParaRPr lang="en-US" sz="1400" dirty="0">
                        <a:latin typeface="+mj-lt"/>
                        <a:cs typeface="Times New Roman" pitchFamily="18" charset="0"/>
                      </a:endParaRPr>
                    </a:p>
                    <a:p>
                      <a:pPr fontAlgn="base">
                        <a:buFont typeface="Arial"/>
                        <a:buChar char="•"/>
                      </a:pPr>
                      <a:r>
                        <a:rPr lang="en-US" sz="1400" dirty="0" err="1">
                          <a:latin typeface="+mj-lt"/>
                          <a:cs typeface="Times New Roman" pitchFamily="18" charset="0"/>
                        </a:rPr>
                        <a:t>držač</a:t>
                      </a:r>
                      <a:r>
                        <a:rPr lang="en-US" sz="1400" dirty="0">
                          <a:latin typeface="+mj-lt"/>
                          <a:cs typeface="Times New Roman" pitchFamily="18" charset="0"/>
                        </a:rPr>
                        <a:t> </a:t>
                      </a:r>
                      <a:r>
                        <a:rPr lang="en-US" sz="1400" dirty="0" err="1">
                          <a:latin typeface="+mj-lt"/>
                          <a:cs typeface="Times New Roman" pitchFamily="18" charset="0"/>
                        </a:rPr>
                        <a:t>za</a:t>
                      </a:r>
                      <a:r>
                        <a:rPr lang="en-US" sz="1400" dirty="0">
                          <a:latin typeface="+mj-lt"/>
                          <a:cs typeface="Times New Roman" pitchFamily="18" charset="0"/>
                        </a:rPr>
                        <a:t> </a:t>
                      </a:r>
                      <a:r>
                        <a:rPr lang="en-US" sz="1400" dirty="0" err="1">
                          <a:latin typeface="+mj-lt"/>
                          <a:cs typeface="Times New Roman" pitchFamily="18" charset="0"/>
                        </a:rPr>
                        <a:t>tanjire</a:t>
                      </a:r>
                      <a:endParaRPr lang="en-US" sz="1400" dirty="0">
                        <a:latin typeface="+mj-lt"/>
                        <a:cs typeface="Times New Roman" pitchFamily="18" charset="0"/>
                      </a:endParaRPr>
                    </a:p>
                    <a:p>
                      <a:pPr fontAlgn="base">
                        <a:buFont typeface="Arial"/>
                        <a:buChar char="•"/>
                      </a:pPr>
                      <a:r>
                        <a:rPr lang="en-US" sz="1400" dirty="0" err="1">
                          <a:latin typeface="+mj-lt"/>
                          <a:cs typeface="Times New Roman" pitchFamily="18" charset="0"/>
                        </a:rPr>
                        <a:t>različita</a:t>
                      </a:r>
                      <a:r>
                        <a:rPr lang="en-US" sz="1400" dirty="0">
                          <a:latin typeface="+mj-lt"/>
                          <a:cs typeface="Times New Roman" pitchFamily="18" charset="0"/>
                        </a:rPr>
                        <a:t> </a:t>
                      </a:r>
                      <a:r>
                        <a:rPr lang="en-US" sz="1400" dirty="0" err="1">
                          <a:latin typeface="+mj-lt"/>
                          <a:cs typeface="Times New Roman" pitchFamily="18" charset="0"/>
                        </a:rPr>
                        <a:t>pomagala</a:t>
                      </a:r>
                      <a:endParaRPr lang="en-US" sz="1400" dirty="0">
                        <a:latin typeface="+mj-lt"/>
                        <a:cs typeface="Times New Roman" pitchFamily="18" charset="0"/>
                      </a:endParaRPr>
                    </a:p>
                    <a:p>
                      <a:pPr fontAlgn="base">
                        <a:buFont typeface="Arial"/>
                        <a:buChar char="•"/>
                      </a:pPr>
                      <a:r>
                        <a:rPr lang="en-US" sz="1400" dirty="0" err="1">
                          <a:latin typeface="+mj-lt"/>
                          <a:cs typeface="Times New Roman" pitchFamily="18" charset="0"/>
                        </a:rPr>
                        <a:t>drška</a:t>
                      </a:r>
                      <a:r>
                        <a:rPr lang="en-US" sz="1400" dirty="0">
                          <a:latin typeface="+mj-lt"/>
                          <a:cs typeface="Times New Roman" pitchFamily="18" charset="0"/>
                        </a:rPr>
                        <a:t> </a:t>
                      </a:r>
                      <a:r>
                        <a:rPr lang="en-US" sz="1400" dirty="0" err="1">
                          <a:latin typeface="+mj-lt"/>
                          <a:cs typeface="Times New Roman" pitchFamily="18" charset="0"/>
                        </a:rPr>
                        <a:t>za</a:t>
                      </a:r>
                      <a:r>
                        <a:rPr lang="en-US" sz="1400" dirty="0">
                          <a:latin typeface="+mj-lt"/>
                          <a:cs typeface="Times New Roman" pitchFamily="18" charset="0"/>
                        </a:rPr>
                        <a:t> </a:t>
                      </a:r>
                      <a:r>
                        <a:rPr lang="en-US" sz="1400" dirty="0" err="1">
                          <a:latin typeface="+mj-lt"/>
                          <a:cs typeface="Times New Roman" pitchFamily="18" charset="0"/>
                        </a:rPr>
                        <a:t>ručni</a:t>
                      </a:r>
                      <a:r>
                        <a:rPr lang="en-US" sz="1400" dirty="0">
                          <a:latin typeface="+mj-lt"/>
                          <a:cs typeface="Times New Roman" pitchFamily="18" charset="0"/>
                        </a:rPr>
                        <a:t> </a:t>
                      </a:r>
                      <a:r>
                        <a:rPr lang="en-US" sz="1400" dirty="0" err="1">
                          <a:latin typeface="+mj-lt"/>
                          <a:cs typeface="Times New Roman" pitchFamily="18" charset="0"/>
                        </a:rPr>
                        <a:t>zglob</a:t>
                      </a:r>
                      <a:endParaRPr lang="en-US" sz="1400" dirty="0">
                        <a:latin typeface="+mj-lt"/>
                        <a:cs typeface="Times New Roman" pitchFamily="18" charset="0"/>
                      </a:endParaRPr>
                    </a:p>
                  </a:txBody>
                  <a:tcPr marL="26939" marR="36945" marT="18473" marB="18473">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tcPr>
                </a:tc>
                <a:tc>
                  <a:txBody>
                    <a:bodyPr/>
                    <a:lstStyle/>
                    <a:p>
                      <a:pPr fontAlgn="base"/>
                      <a:r>
                        <a:rPr lang="en-US" sz="1400" dirty="0">
                          <a:latin typeface="+mj-lt"/>
                          <a:cs typeface="Times New Roman" pitchFamily="18" charset="0"/>
                        </a:rPr>
                        <a:t> </a:t>
                      </a:r>
                    </a:p>
                    <a:p>
                      <a:pPr fontAlgn="base">
                        <a:buFont typeface="Arial"/>
                        <a:buChar char="•"/>
                      </a:pPr>
                      <a:r>
                        <a:rPr lang="en-US" sz="1400" dirty="0" err="1">
                          <a:latin typeface="+mj-lt"/>
                          <a:cs typeface="Times New Roman" pitchFamily="18" charset="0"/>
                        </a:rPr>
                        <a:t>laktovi</a:t>
                      </a:r>
                      <a:r>
                        <a:rPr lang="en-US" sz="1400" dirty="0">
                          <a:latin typeface="+mj-lt"/>
                          <a:cs typeface="Times New Roman" pitchFamily="18" charset="0"/>
                        </a:rPr>
                        <a:t> </a:t>
                      </a:r>
                      <a:r>
                        <a:rPr lang="en-US" sz="1400" dirty="0" err="1">
                          <a:latin typeface="+mj-lt"/>
                          <a:cs typeface="Times New Roman" pitchFamily="18" charset="0"/>
                        </a:rPr>
                        <a:t>na</a:t>
                      </a:r>
                      <a:r>
                        <a:rPr lang="en-US" sz="1400" dirty="0">
                          <a:latin typeface="+mj-lt"/>
                          <a:cs typeface="Times New Roman" pitchFamily="18" charset="0"/>
                        </a:rPr>
                        <a:t> </a:t>
                      </a:r>
                      <a:r>
                        <a:rPr lang="en-US" sz="1400" dirty="0" err="1">
                          <a:latin typeface="+mj-lt"/>
                          <a:cs typeface="Times New Roman" pitchFamily="18" charset="0"/>
                        </a:rPr>
                        <a:t>stolu</a:t>
                      </a:r>
                      <a:r>
                        <a:rPr lang="en-US" sz="1400" dirty="0">
                          <a:latin typeface="+mj-lt"/>
                          <a:cs typeface="Times New Roman" pitchFamily="18" charset="0"/>
                        </a:rPr>
                        <a:t> </a:t>
                      </a:r>
                      <a:r>
                        <a:rPr lang="en-US" sz="1400" dirty="0" err="1">
                          <a:latin typeface="+mj-lt"/>
                          <a:cs typeface="Times New Roman" pitchFamily="18" charset="0"/>
                        </a:rPr>
                        <a:t>radi</a:t>
                      </a:r>
                      <a:r>
                        <a:rPr lang="en-US" sz="1400" dirty="0">
                          <a:latin typeface="+mj-lt"/>
                          <a:cs typeface="Times New Roman" pitchFamily="18" charset="0"/>
                        </a:rPr>
                        <a:t> </a:t>
                      </a:r>
                      <a:r>
                        <a:rPr lang="en-US" sz="1400" dirty="0" err="1">
                          <a:latin typeface="+mj-lt"/>
                          <a:cs typeface="Times New Roman" pitchFamily="18" charset="0"/>
                        </a:rPr>
                        <a:t>stabilizacije</a:t>
                      </a:r>
                      <a:endParaRPr lang="en-US" sz="1400" dirty="0">
                        <a:latin typeface="+mj-lt"/>
                        <a:cs typeface="Times New Roman" pitchFamily="18" charset="0"/>
                      </a:endParaRPr>
                    </a:p>
                    <a:p>
                      <a:pPr fontAlgn="base">
                        <a:buFont typeface="Arial"/>
                        <a:buChar char="•"/>
                      </a:pPr>
                      <a:r>
                        <a:rPr lang="en-US" sz="1400" dirty="0" err="1">
                          <a:latin typeface="+mj-lt"/>
                          <a:cs typeface="Times New Roman" pitchFamily="18" charset="0"/>
                        </a:rPr>
                        <a:t>držati</a:t>
                      </a:r>
                      <a:r>
                        <a:rPr lang="en-US" sz="1400" dirty="0">
                          <a:latin typeface="+mj-lt"/>
                          <a:cs typeface="Times New Roman" pitchFamily="18" charset="0"/>
                        </a:rPr>
                        <a:t> </a:t>
                      </a:r>
                      <a:r>
                        <a:rPr lang="en-US" sz="1400" dirty="0" err="1">
                          <a:latin typeface="+mj-lt"/>
                          <a:cs typeface="Times New Roman" pitchFamily="18" charset="0"/>
                        </a:rPr>
                        <a:t>čašu</a:t>
                      </a:r>
                      <a:r>
                        <a:rPr lang="en-US" sz="1400" dirty="0">
                          <a:latin typeface="+mj-lt"/>
                          <a:cs typeface="Times New Roman" pitchFamily="18" charset="0"/>
                        </a:rPr>
                        <a:t>/ </a:t>
                      </a:r>
                      <a:r>
                        <a:rPr lang="en-US" sz="1400" dirty="0" err="1">
                          <a:latin typeface="+mj-lt"/>
                          <a:cs typeface="Times New Roman" pitchFamily="18" charset="0"/>
                        </a:rPr>
                        <a:t>šolju</a:t>
                      </a:r>
                      <a:r>
                        <a:rPr lang="en-US" sz="1400" dirty="0">
                          <a:latin typeface="+mj-lt"/>
                          <a:cs typeface="Times New Roman" pitchFamily="18" charset="0"/>
                        </a:rPr>
                        <a:t> </a:t>
                      </a:r>
                      <a:r>
                        <a:rPr lang="en-US" sz="1400" dirty="0" err="1">
                          <a:latin typeface="+mj-lt"/>
                          <a:cs typeface="Times New Roman" pitchFamily="18" charset="0"/>
                        </a:rPr>
                        <a:t>sa</a:t>
                      </a:r>
                      <a:r>
                        <a:rPr lang="en-US" sz="1400" dirty="0">
                          <a:latin typeface="+mj-lt"/>
                          <a:cs typeface="Times New Roman" pitchFamily="18" charset="0"/>
                        </a:rPr>
                        <a:t> </a:t>
                      </a:r>
                      <a:r>
                        <a:rPr lang="en-US" sz="1400" dirty="0" err="1">
                          <a:latin typeface="+mj-lt"/>
                          <a:cs typeface="Times New Roman" pitchFamily="18" charset="0"/>
                        </a:rPr>
                        <a:t>dve</a:t>
                      </a:r>
                      <a:r>
                        <a:rPr lang="en-US" sz="1400" dirty="0">
                          <a:latin typeface="+mj-lt"/>
                          <a:cs typeface="Times New Roman" pitchFamily="18" charset="0"/>
                        </a:rPr>
                        <a:t> </a:t>
                      </a:r>
                      <a:r>
                        <a:rPr lang="en-US" sz="1400" dirty="0" err="1">
                          <a:latin typeface="+mj-lt"/>
                          <a:cs typeface="Times New Roman" pitchFamily="18" charset="0"/>
                        </a:rPr>
                        <a:t>ruke</a:t>
                      </a:r>
                      <a:endParaRPr lang="en-US" sz="1400" dirty="0">
                        <a:latin typeface="+mj-lt"/>
                        <a:cs typeface="Times New Roman" pitchFamily="18" charset="0"/>
                      </a:endParaRPr>
                    </a:p>
                  </a:txBody>
                  <a:tcPr marL="26939" marR="36945" marT="18473" marB="18473">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tcPr>
                </a:tc>
              </a:tr>
              <a:tr h="1120527">
                <a:tc>
                  <a:txBody>
                    <a:bodyPr/>
                    <a:lstStyle/>
                    <a:p>
                      <a:pPr fontAlgn="base"/>
                      <a:r>
                        <a:rPr lang="en-US" sz="1400" b="1" dirty="0" err="1">
                          <a:latin typeface="+mj-lt"/>
                          <a:cs typeface="Times New Roman" pitchFamily="18" charset="0"/>
                        </a:rPr>
                        <a:t>Kuvanje</a:t>
                      </a:r>
                      <a:endParaRPr lang="en-US" sz="1400" dirty="0">
                        <a:latin typeface="+mj-lt"/>
                        <a:cs typeface="Times New Roman" pitchFamily="18" charset="0"/>
                      </a:endParaRPr>
                    </a:p>
                    <a:p>
                      <a:pPr fontAlgn="base">
                        <a:buFont typeface="Arial"/>
                        <a:buChar char="•"/>
                      </a:pPr>
                      <a:r>
                        <a:rPr lang="en-US" sz="1400" dirty="0" err="1">
                          <a:latin typeface="+mj-lt"/>
                          <a:cs typeface="Times New Roman" pitchFamily="18" charset="0"/>
                        </a:rPr>
                        <a:t>mikrotalasna</a:t>
                      </a:r>
                      <a:endParaRPr lang="en-US" sz="1400" dirty="0">
                        <a:latin typeface="+mj-lt"/>
                        <a:cs typeface="Times New Roman" pitchFamily="18" charset="0"/>
                      </a:endParaRPr>
                    </a:p>
                    <a:p>
                      <a:pPr fontAlgn="base">
                        <a:buFont typeface="Arial"/>
                        <a:buChar char="•"/>
                      </a:pPr>
                      <a:r>
                        <a:rPr lang="en-US" sz="1400" dirty="0" err="1">
                          <a:latin typeface="+mj-lt"/>
                          <a:cs typeface="Times New Roman" pitchFamily="18" charset="0"/>
                        </a:rPr>
                        <a:t>radna</a:t>
                      </a:r>
                      <a:r>
                        <a:rPr lang="en-US" sz="1400" dirty="0">
                          <a:latin typeface="+mj-lt"/>
                          <a:cs typeface="Times New Roman" pitchFamily="18" charset="0"/>
                        </a:rPr>
                        <a:t> </a:t>
                      </a:r>
                      <a:r>
                        <a:rPr lang="en-US" sz="1400" dirty="0" err="1">
                          <a:latin typeface="+mj-lt"/>
                          <a:cs typeface="Times New Roman" pitchFamily="18" charset="0"/>
                        </a:rPr>
                        <a:t>ploča</a:t>
                      </a:r>
                      <a:r>
                        <a:rPr lang="en-US" sz="1400" dirty="0">
                          <a:latin typeface="+mj-lt"/>
                          <a:cs typeface="Times New Roman" pitchFamily="18" charset="0"/>
                        </a:rPr>
                        <a:t> </a:t>
                      </a:r>
                      <a:r>
                        <a:rPr lang="en-US" sz="1400" dirty="0" err="1">
                          <a:latin typeface="+mj-lt"/>
                          <a:cs typeface="Times New Roman" pitchFamily="18" charset="0"/>
                        </a:rPr>
                        <a:t>na</a:t>
                      </a:r>
                      <a:r>
                        <a:rPr lang="en-US" sz="1400" dirty="0">
                          <a:latin typeface="+mj-lt"/>
                          <a:cs typeface="Times New Roman" pitchFamily="18" charset="0"/>
                        </a:rPr>
                        <a:t> </a:t>
                      </a:r>
                      <a:r>
                        <a:rPr lang="en-US" sz="1400" dirty="0" err="1">
                          <a:latin typeface="+mj-lt"/>
                          <a:cs typeface="Times New Roman" pitchFamily="18" charset="0"/>
                        </a:rPr>
                        <a:t>točkovima</a:t>
                      </a:r>
                      <a:endParaRPr lang="en-US" sz="1400" dirty="0">
                        <a:latin typeface="+mj-lt"/>
                        <a:cs typeface="Times New Roman" pitchFamily="18" charset="0"/>
                      </a:endParaRPr>
                    </a:p>
                    <a:p>
                      <a:pPr fontAlgn="base">
                        <a:buFont typeface="Arial"/>
                        <a:buChar char="•"/>
                      </a:pPr>
                      <a:r>
                        <a:rPr lang="en-US" sz="1400" dirty="0" err="1">
                          <a:latin typeface="+mj-lt"/>
                          <a:cs typeface="Times New Roman" pitchFamily="18" charset="0"/>
                        </a:rPr>
                        <a:t>specijalni</a:t>
                      </a:r>
                      <a:r>
                        <a:rPr lang="en-US" sz="1400" dirty="0">
                          <a:latin typeface="+mj-lt"/>
                          <a:cs typeface="Times New Roman" pitchFamily="18" charset="0"/>
                        </a:rPr>
                        <a:t> </a:t>
                      </a:r>
                      <a:r>
                        <a:rPr lang="en-US" sz="1400" dirty="0" err="1">
                          <a:latin typeface="+mj-lt"/>
                          <a:cs typeface="Times New Roman" pitchFamily="18" charset="0"/>
                        </a:rPr>
                        <a:t>otvarač</a:t>
                      </a:r>
                      <a:r>
                        <a:rPr lang="en-US" sz="1400" dirty="0">
                          <a:latin typeface="+mj-lt"/>
                          <a:cs typeface="Times New Roman" pitchFamily="18" charset="0"/>
                        </a:rPr>
                        <a:t> </a:t>
                      </a:r>
                      <a:r>
                        <a:rPr lang="en-US" sz="1400" dirty="0" err="1">
                          <a:latin typeface="+mj-lt"/>
                          <a:cs typeface="Times New Roman" pitchFamily="18" charset="0"/>
                        </a:rPr>
                        <a:t>za</a:t>
                      </a:r>
                      <a:r>
                        <a:rPr lang="en-US" sz="1400" dirty="0">
                          <a:latin typeface="+mj-lt"/>
                          <a:cs typeface="Times New Roman" pitchFamily="18" charset="0"/>
                        </a:rPr>
                        <a:t> </a:t>
                      </a:r>
                      <a:r>
                        <a:rPr lang="en-US" sz="1400" dirty="0" err="1">
                          <a:latin typeface="+mj-lt"/>
                          <a:cs typeface="Times New Roman" pitchFamily="18" charset="0"/>
                        </a:rPr>
                        <a:t>konzerve</a:t>
                      </a:r>
                      <a:endParaRPr lang="en-US" sz="1400" dirty="0">
                        <a:latin typeface="+mj-lt"/>
                        <a:cs typeface="Times New Roman" pitchFamily="18" charset="0"/>
                      </a:endParaRPr>
                    </a:p>
                    <a:p>
                      <a:pPr fontAlgn="base">
                        <a:buFont typeface="Arial"/>
                        <a:buChar char="•"/>
                      </a:pPr>
                      <a:r>
                        <a:rPr lang="en-US" sz="1400" dirty="0" err="1">
                          <a:latin typeface="+mj-lt"/>
                          <a:cs typeface="Times New Roman" pitchFamily="18" charset="0"/>
                        </a:rPr>
                        <a:t>stabilizator</a:t>
                      </a:r>
                      <a:r>
                        <a:rPr lang="en-US" sz="1400" dirty="0">
                          <a:latin typeface="+mj-lt"/>
                          <a:cs typeface="Times New Roman" pitchFamily="18" charset="0"/>
                        </a:rPr>
                        <a:t> </a:t>
                      </a:r>
                      <a:r>
                        <a:rPr lang="en-US" sz="1400" dirty="0" err="1">
                          <a:latin typeface="+mj-lt"/>
                          <a:cs typeface="Times New Roman" pitchFamily="18" charset="0"/>
                        </a:rPr>
                        <a:t>šerpi</a:t>
                      </a:r>
                      <a:endParaRPr lang="en-US" sz="1400" dirty="0">
                        <a:latin typeface="+mj-lt"/>
                        <a:cs typeface="Times New Roman" pitchFamily="18" charset="0"/>
                      </a:endParaRPr>
                    </a:p>
                  </a:txBody>
                  <a:tcPr marL="26939" marR="36945" marT="18473" marB="18473">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tcPr>
                </a:tc>
                <a:tc>
                  <a:txBody>
                    <a:bodyPr/>
                    <a:lstStyle/>
                    <a:p>
                      <a:pPr fontAlgn="base"/>
                      <a:r>
                        <a:rPr lang="en-US" sz="1400" dirty="0">
                          <a:latin typeface="+mj-lt"/>
                          <a:cs typeface="Times New Roman" pitchFamily="18" charset="0"/>
                        </a:rPr>
                        <a:t> </a:t>
                      </a:r>
                    </a:p>
                    <a:p>
                      <a:pPr fontAlgn="base">
                        <a:buFont typeface="Arial"/>
                        <a:buChar char="•"/>
                      </a:pPr>
                      <a:r>
                        <a:rPr lang="en-US" sz="1400" dirty="0" err="1">
                          <a:latin typeface="+mj-lt"/>
                          <a:cs typeface="Times New Roman" pitchFamily="18" charset="0"/>
                        </a:rPr>
                        <a:t>sedeti</a:t>
                      </a:r>
                      <a:r>
                        <a:rPr lang="en-US" sz="1400" dirty="0">
                          <a:latin typeface="+mj-lt"/>
                          <a:cs typeface="Times New Roman" pitchFamily="18" charset="0"/>
                        </a:rPr>
                        <a:t> </a:t>
                      </a:r>
                      <a:r>
                        <a:rPr lang="en-US" sz="1400" dirty="0" err="1">
                          <a:latin typeface="+mj-lt"/>
                          <a:cs typeface="Times New Roman" pitchFamily="18" charset="0"/>
                        </a:rPr>
                        <a:t>kad</a:t>
                      </a:r>
                      <a:r>
                        <a:rPr lang="en-US" sz="1400" dirty="0">
                          <a:latin typeface="+mj-lt"/>
                          <a:cs typeface="Times New Roman" pitchFamily="18" charset="0"/>
                        </a:rPr>
                        <a:t> god je to </a:t>
                      </a:r>
                      <a:r>
                        <a:rPr lang="en-US" sz="1400" dirty="0" err="1">
                          <a:latin typeface="+mj-lt"/>
                          <a:cs typeface="Times New Roman" pitchFamily="18" charset="0"/>
                        </a:rPr>
                        <a:t>moguće</a:t>
                      </a:r>
                      <a:endParaRPr lang="en-US" sz="1400" dirty="0">
                        <a:latin typeface="+mj-lt"/>
                        <a:cs typeface="Times New Roman" pitchFamily="18" charset="0"/>
                      </a:endParaRPr>
                    </a:p>
                    <a:p>
                      <a:pPr fontAlgn="base">
                        <a:buFont typeface="Arial"/>
                        <a:buChar char="•"/>
                      </a:pPr>
                      <a:r>
                        <a:rPr lang="en-US" sz="1400" dirty="0" err="1">
                          <a:latin typeface="+mj-lt"/>
                          <a:cs typeface="Times New Roman" pitchFamily="18" charset="0"/>
                        </a:rPr>
                        <a:t>gurajte</a:t>
                      </a:r>
                      <a:r>
                        <a:rPr lang="en-US" sz="1400" dirty="0">
                          <a:latin typeface="+mj-lt"/>
                          <a:cs typeface="Times New Roman" pitchFamily="18" charset="0"/>
                        </a:rPr>
                        <a:t>/ </a:t>
                      </a:r>
                      <a:r>
                        <a:rPr lang="en-US" sz="1400" dirty="0" err="1">
                          <a:latin typeface="+mj-lt"/>
                          <a:cs typeface="Times New Roman" pitchFamily="18" charset="0"/>
                        </a:rPr>
                        <a:t>klizajte</a:t>
                      </a:r>
                      <a:r>
                        <a:rPr lang="en-US" sz="1400" dirty="0">
                          <a:latin typeface="+mj-lt"/>
                          <a:cs typeface="Times New Roman" pitchFamily="18" charset="0"/>
                        </a:rPr>
                        <a:t> </a:t>
                      </a:r>
                      <a:r>
                        <a:rPr lang="en-US" sz="1400" dirty="0" err="1">
                          <a:latin typeface="+mj-lt"/>
                          <a:cs typeface="Times New Roman" pitchFamily="18" charset="0"/>
                        </a:rPr>
                        <a:t>objekte</a:t>
                      </a:r>
                      <a:r>
                        <a:rPr lang="en-US" sz="1400" dirty="0">
                          <a:latin typeface="+mj-lt"/>
                          <a:cs typeface="Times New Roman" pitchFamily="18" charset="0"/>
                        </a:rPr>
                        <a:t> </a:t>
                      </a:r>
                      <a:r>
                        <a:rPr lang="en-US" sz="1400" dirty="0" err="1">
                          <a:latin typeface="+mj-lt"/>
                          <a:cs typeface="Times New Roman" pitchFamily="18" charset="0"/>
                        </a:rPr>
                        <a:t>radije</a:t>
                      </a:r>
                      <a:r>
                        <a:rPr lang="en-US" sz="1400" dirty="0">
                          <a:latin typeface="+mj-lt"/>
                          <a:cs typeface="Times New Roman" pitchFamily="18" charset="0"/>
                        </a:rPr>
                        <a:t> </a:t>
                      </a:r>
                      <a:r>
                        <a:rPr lang="en-US" sz="1400" dirty="0" err="1">
                          <a:latin typeface="+mj-lt"/>
                          <a:cs typeface="Times New Roman" pitchFamily="18" charset="0"/>
                        </a:rPr>
                        <a:t>nego</a:t>
                      </a:r>
                      <a:r>
                        <a:rPr lang="en-US" sz="1400" dirty="0">
                          <a:latin typeface="+mj-lt"/>
                          <a:cs typeface="Times New Roman" pitchFamily="18" charset="0"/>
                        </a:rPr>
                        <a:t> </a:t>
                      </a:r>
                      <a:r>
                        <a:rPr lang="en-US" sz="1400" dirty="0" err="1">
                          <a:latin typeface="+mj-lt"/>
                          <a:cs typeface="Times New Roman" pitchFamily="18" charset="0"/>
                        </a:rPr>
                        <a:t>da</a:t>
                      </a:r>
                      <a:r>
                        <a:rPr lang="en-US" sz="1400" dirty="0">
                          <a:latin typeface="+mj-lt"/>
                          <a:cs typeface="Times New Roman" pitchFamily="18" charset="0"/>
                        </a:rPr>
                        <a:t> </a:t>
                      </a:r>
                      <a:r>
                        <a:rPr lang="en-US" sz="1400" dirty="0" err="1">
                          <a:latin typeface="+mj-lt"/>
                          <a:cs typeface="Times New Roman" pitchFamily="18" charset="0"/>
                        </a:rPr>
                        <a:t>ih</a:t>
                      </a:r>
                      <a:r>
                        <a:rPr lang="en-US" sz="1400" dirty="0">
                          <a:latin typeface="+mj-lt"/>
                          <a:cs typeface="Times New Roman" pitchFamily="18" charset="0"/>
                        </a:rPr>
                        <a:t> </a:t>
                      </a:r>
                      <a:r>
                        <a:rPr lang="en-US" sz="1400" dirty="0" err="1">
                          <a:latin typeface="+mj-lt"/>
                          <a:cs typeface="Times New Roman" pitchFamily="18" charset="0"/>
                        </a:rPr>
                        <a:t>podižete</a:t>
                      </a:r>
                      <a:endParaRPr lang="en-US" sz="1400" dirty="0">
                        <a:latin typeface="+mj-lt"/>
                        <a:cs typeface="Times New Roman" pitchFamily="18" charset="0"/>
                      </a:endParaRPr>
                    </a:p>
                  </a:txBody>
                  <a:tcPr marL="26939" marR="36945" marT="18473" marB="18473">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tcPr>
                </a:tc>
              </a:tr>
              <a:tr h="766675">
                <a:tc>
                  <a:txBody>
                    <a:bodyPr/>
                    <a:lstStyle/>
                    <a:p>
                      <a:pPr fontAlgn="base"/>
                      <a:r>
                        <a:rPr lang="en-US" sz="1400" b="1" dirty="0" err="1">
                          <a:latin typeface="+mj-lt"/>
                          <a:cs typeface="Times New Roman" pitchFamily="18" charset="0"/>
                        </a:rPr>
                        <a:t>Svakodnevni</a:t>
                      </a:r>
                      <a:r>
                        <a:rPr lang="en-US" sz="1400" b="1" dirty="0">
                          <a:latin typeface="+mj-lt"/>
                          <a:cs typeface="Times New Roman" pitchFamily="18" charset="0"/>
                        </a:rPr>
                        <a:t> </a:t>
                      </a:r>
                      <a:r>
                        <a:rPr lang="en-US" sz="1400" b="1" dirty="0" err="1">
                          <a:latin typeface="+mj-lt"/>
                          <a:cs typeface="Times New Roman" pitchFamily="18" charset="0"/>
                        </a:rPr>
                        <a:t>kućni</a:t>
                      </a:r>
                      <a:r>
                        <a:rPr lang="en-US" sz="1400" b="1" dirty="0">
                          <a:latin typeface="+mj-lt"/>
                          <a:cs typeface="Times New Roman" pitchFamily="18" charset="0"/>
                        </a:rPr>
                        <a:t> </a:t>
                      </a:r>
                      <a:r>
                        <a:rPr lang="en-US" sz="1400" b="1" dirty="0" err="1">
                          <a:latin typeface="+mj-lt"/>
                          <a:cs typeface="Times New Roman" pitchFamily="18" charset="0"/>
                        </a:rPr>
                        <a:t>poslovi</a:t>
                      </a:r>
                      <a:endParaRPr lang="en-US" sz="1400" dirty="0">
                        <a:latin typeface="+mj-lt"/>
                        <a:cs typeface="Times New Roman" pitchFamily="18" charset="0"/>
                      </a:endParaRPr>
                    </a:p>
                    <a:p>
                      <a:pPr fontAlgn="base">
                        <a:buFont typeface="Arial"/>
                        <a:buChar char="•"/>
                      </a:pPr>
                      <a:r>
                        <a:rPr lang="en-US" sz="1400" dirty="0" err="1">
                          <a:latin typeface="+mj-lt"/>
                          <a:cs typeface="Times New Roman" pitchFamily="18" charset="0"/>
                        </a:rPr>
                        <a:t>različiti</a:t>
                      </a:r>
                      <a:r>
                        <a:rPr lang="en-US" sz="1400" dirty="0">
                          <a:latin typeface="+mj-lt"/>
                          <a:cs typeface="Times New Roman" pitchFamily="18" charset="0"/>
                        </a:rPr>
                        <a:t> „</a:t>
                      </a:r>
                      <a:r>
                        <a:rPr lang="en-US" sz="1400" dirty="0" err="1">
                          <a:latin typeface="+mj-lt"/>
                          <a:cs typeface="Times New Roman" pitchFamily="18" charset="0"/>
                        </a:rPr>
                        <a:t>dohvatači</a:t>
                      </a:r>
                      <a:r>
                        <a:rPr lang="en-US" sz="1400" dirty="0">
                          <a:latin typeface="+mj-lt"/>
                          <a:cs typeface="Times New Roman" pitchFamily="18" charset="0"/>
                        </a:rPr>
                        <a:t>“</a:t>
                      </a:r>
                    </a:p>
                    <a:p>
                      <a:pPr fontAlgn="base">
                        <a:buFont typeface="Arial"/>
                        <a:buChar char="•"/>
                      </a:pPr>
                      <a:r>
                        <a:rPr lang="en-US" sz="1400" dirty="0" err="1">
                          <a:latin typeface="+mj-lt"/>
                          <a:cs typeface="Times New Roman" pitchFamily="18" charset="0"/>
                        </a:rPr>
                        <a:t>električna</a:t>
                      </a:r>
                      <a:r>
                        <a:rPr lang="en-US" sz="1400" dirty="0">
                          <a:latin typeface="+mj-lt"/>
                          <a:cs typeface="Times New Roman" pitchFamily="18" charset="0"/>
                        </a:rPr>
                        <a:t> </a:t>
                      </a:r>
                      <a:r>
                        <a:rPr lang="en-US" sz="1400" dirty="0" err="1">
                          <a:latin typeface="+mj-lt"/>
                          <a:cs typeface="Times New Roman" pitchFamily="18" charset="0"/>
                        </a:rPr>
                        <a:t>pomagala</a:t>
                      </a:r>
                      <a:endParaRPr lang="en-US" sz="1400" dirty="0">
                        <a:latin typeface="+mj-lt"/>
                        <a:cs typeface="Times New Roman" pitchFamily="18" charset="0"/>
                      </a:endParaRPr>
                    </a:p>
                  </a:txBody>
                  <a:tcPr marL="26939" marR="36945" marT="18473" marB="18473">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tcPr>
                </a:tc>
                <a:tc>
                  <a:txBody>
                    <a:bodyPr/>
                    <a:lstStyle/>
                    <a:p>
                      <a:pPr fontAlgn="base"/>
                      <a:r>
                        <a:rPr lang="en-US" sz="1400" dirty="0">
                          <a:latin typeface="+mj-lt"/>
                          <a:cs typeface="Times New Roman" pitchFamily="18" charset="0"/>
                        </a:rPr>
                        <a:t> </a:t>
                      </a:r>
                    </a:p>
                    <a:p>
                      <a:pPr fontAlgn="base">
                        <a:buFont typeface="Arial"/>
                        <a:buChar char="•"/>
                      </a:pPr>
                      <a:r>
                        <a:rPr lang="en-US" sz="1400" dirty="0" err="1">
                          <a:latin typeface="+mj-lt"/>
                          <a:cs typeface="Times New Roman" pitchFamily="18" charset="0"/>
                        </a:rPr>
                        <a:t>rasporediti</a:t>
                      </a:r>
                      <a:r>
                        <a:rPr lang="en-US" sz="1400" dirty="0">
                          <a:latin typeface="+mj-lt"/>
                          <a:cs typeface="Times New Roman" pitchFamily="18" charset="0"/>
                        </a:rPr>
                        <a:t> </a:t>
                      </a:r>
                      <a:r>
                        <a:rPr lang="en-US" sz="1400" dirty="0" err="1">
                          <a:latin typeface="+mj-lt"/>
                          <a:cs typeface="Times New Roman" pitchFamily="18" charset="0"/>
                        </a:rPr>
                        <a:t>aktivnosti</a:t>
                      </a:r>
                      <a:r>
                        <a:rPr lang="en-US" sz="1400" dirty="0">
                          <a:latin typeface="+mj-lt"/>
                          <a:cs typeface="Times New Roman" pitchFamily="18" charset="0"/>
                        </a:rPr>
                        <a:t> </a:t>
                      </a:r>
                      <a:r>
                        <a:rPr lang="en-US" sz="1400" dirty="0" err="1">
                          <a:latin typeface="+mj-lt"/>
                          <a:cs typeface="Times New Roman" pitchFamily="18" charset="0"/>
                        </a:rPr>
                        <a:t>kroz</a:t>
                      </a:r>
                      <a:r>
                        <a:rPr lang="en-US" sz="1400" dirty="0">
                          <a:latin typeface="+mj-lt"/>
                          <a:cs typeface="Times New Roman" pitchFamily="18" charset="0"/>
                        </a:rPr>
                        <a:t> </a:t>
                      </a:r>
                      <a:r>
                        <a:rPr lang="en-US" sz="1400" dirty="0" err="1">
                          <a:latin typeface="+mj-lt"/>
                          <a:cs typeface="Times New Roman" pitchFamily="18" charset="0"/>
                        </a:rPr>
                        <a:t>duži</a:t>
                      </a:r>
                      <a:r>
                        <a:rPr lang="en-US" sz="1400" dirty="0">
                          <a:latin typeface="+mj-lt"/>
                          <a:cs typeface="Times New Roman" pitchFamily="18" charset="0"/>
                        </a:rPr>
                        <a:t> </a:t>
                      </a:r>
                      <a:r>
                        <a:rPr lang="en-US" sz="1400" dirty="0" err="1">
                          <a:latin typeface="+mj-lt"/>
                          <a:cs typeface="Times New Roman" pitchFamily="18" charset="0"/>
                        </a:rPr>
                        <a:t>vremenski</a:t>
                      </a:r>
                      <a:r>
                        <a:rPr lang="en-US" sz="1400" dirty="0">
                          <a:latin typeface="+mj-lt"/>
                          <a:cs typeface="Times New Roman" pitchFamily="18" charset="0"/>
                        </a:rPr>
                        <a:t> period</a:t>
                      </a:r>
                    </a:p>
                    <a:p>
                      <a:pPr fontAlgn="base">
                        <a:buFont typeface="Arial"/>
                        <a:buChar char="•"/>
                      </a:pPr>
                      <a:r>
                        <a:rPr lang="en-US" sz="1400" dirty="0" err="1">
                          <a:latin typeface="+mj-lt"/>
                          <a:cs typeface="Times New Roman" pitchFamily="18" charset="0"/>
                        </a:rPr>
                        <a:t>raditi</a:t>
                      </a:r>
                      <a:r>
                        <a:rPr lang="en-US" sz="1400" dirty="0">
                          <a:latin typeface="+mj-lt"/>
                          <a:cs typeface="Times New Roman" pitchFamily="18" charset="0"/>
                        </a:rPr>
                        <a:t> </a:t>
                      </a:r>
                      <a:r>
                        <a:rPr lang="en-US" sz="1400" dirty="0" err="1">
                          <a:latin typeface="+mj-lt"/>
                          <a:cs typeface="Times New Roman" pitchFamily="18" charset="0"/>
                        </a:rPr>
                        <a:t>teže</a:t>
                      </a:r>
                      <a:r>
                        <a:rPr lang="en-US" sz="1400" dirty="0">
                          <a:latin typeface="+mj-lt"/>
                          <a:cs typeface="Times New Roman" pitchFamily="18" charset="0"/>
                        </a:rPr>
                        <a:t> </a:t>
                      </a:r>
                      <a:r>
                        <a:rPr lang="en-US" sz="1400" dirty="0" err="1">
                          <a:latin typeface="+mj-lt"/>
                          <a:cs typeface="Times New Roman" pitchFamily="18" charset="0"/>
                        </a:rPr>
                        <a:t>poslove</a:t>
                      </a:r>
                      <a:r>
                        <a:rPr lang="en-US" sz="1400" dirty="0">
                          <a:latin typeface="+mj-lt"/>
                          <a:cs typeface="Times New Roman" pitchFamily="18" charset="0"/>
                        </a:rPr>
                        <a:t> </a:t>
                      </a:r>
                      <a:r>
                        <a:rPr lang="en-US" sz="1400" dirty="0" err="1">
                          <a:latin typeface="+mj-lt"/>
                          <a:cs typeface="Times New Roman" pitchFamily="18" charset="0"/>
                        </a:rPr>
                        <a:t>ujutru</a:t>
                      </a:r>
                      <a:endParaRPr lang="en-US" sz="1400" dirty="0">
                        <a:latin typeface="+mj-lt"/>
                        <a:cs typeface="Times New Roman" pitchFamily="18" charset="0"/>
                      </a:endParaRPr>
                    </a:p>
                  </a:txBody>
                  <a:tcPr marL="26939" marR="36945" marT="18473" marB="18473">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364</Words>
  <Application>Microsoft Office PowerPoint</Application>
  <PresentationFormat>On-screen Show (4:3)</PresentationFormat>
  <Paragraphs>66</Paragraphs>
  <Slides>2</Slides>
  <Notes>1</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nin nin</dc:creator>
  <cp:lastModifiedBy>infomedis</cp:lastModifiedBy>
  <cp:revision>10</cp:revision>
  <dcterms:created xsi:type="dcterms:W3CDTF">2015-06-03T21:49:50Z</dcterms:created>
  <dcterms:modified xsi:type="dcterms:W3CDTF">2020-03-20T12:48:03Z</dcterms:modified>
</cp:coreProperties>
</file>